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94.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710" r:id="rId2"/>
  </p:sldMasterIdLst>
  <p:notesMasterIdLst>
    <p:notesMasterId r:id="rId40"/>
  </p:notesMasterIdLst>
  <p:sldIdLst>
    <p:sldId id="294" r:id="rId3"/>
    <p:sldId id="376" r:id="rId4"/>
    <p:sldId id="353" r:id="rId5"/>
    <p:sldId id="354" r:id="rId6"/>
    <p:sldId id="377" r:id="rId7"/>
    <p:sldId id="330" r:id="rId8"/>
    <p:sldId id="258" r:id="rId9"/>
    <p:sldId id="259" r:id="rId10"/>
    <p:sldId id="310" r:id="rId11"/>
    <p:sldId id="311" r:id="rId12"/>
    <p:sldId id="315" r:id="rId13"/>
    <p:sldId id="316" r:id="rId14"/>
    <p:sldId id="351" r:id="rId15"/>
    <p:sldId id="348" r:id="rId16"/>
    <p:sldId id="334" r:id="rId17"/>
    <p:sldId id="355" r:id="rId18"/>
    <p:sldId id="357" r:id="rId19"/>
    <p:sldId id="356" r:id="rId20"/>
    <p:sldId id="335" r:id="rId21"/>
    <p:sldId id="340" r:id="rId22"/>
    <p:sldId id="358" r:id="rId23"/>
    <p:sldId id="359" r:id="rId24"/>
    <p:sldId id="360" r:id="rId25"/>
    <p:sldId id="370" r:id="rId26"/>
    <p:sldId id="361" r:id="rId27"/>
    <p:sldId id="362" r:id="rId28"/>
    <p:sldId id="371" r:id="rId29"/>
    <p:sldId id="372" r:id="rId30"/>
    <p:sldId id="363" r:id="rId31"/>
    <p:sldId id="364" r:id="rId32"/>
    <p:sldId id="373" r:id="rId33"/>
    <p:sldId id="365" r:id="rId34"/>
    <p:sldId id="366" r:id="rId35"/>
    <p:sldId id="367" r:id="rId36"/>
    <p:sldId id="369" r:id="rId37"/>
    <p:sldId id="374" r:id="rId38"/>
    <p:sldId id="3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512"/>
    <p:restoredTop sz="74664"/>
  </p:normalViewPr>
  <p:slideViewPr>
    <p:cSldViewPr snapToGrid="0" snapToObjects="1">
      <p:cViewPr varScale="1">
        <p:scale>
          <a:sx n="55" d="100"/>
          <a:sy n="55" d="100"/>
        </p:scale>
        <p:origin x="216"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6DD5D4-B5EE-4547-B82D-5644976193BC}" type="datetimeFigureOut">
              <a:rPr lang="en-US" smtClean="0"/>
              <a:t>11/1/17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34886B-3DE4-5447-A8AA-2ADEB216F3F0}" type="slidenum">
              <a:rPr lang="en-US" smtClean="0"/>
              <a:t>‹#›</a:t>
            </a:fld>
            <a:endParaRPr lang="en-US"/>
          </a:p>
        </p:txBody>
      </p:sp>
    </p:spTree>
    <p:extLst>
      <p:ext uri="{BB962C8B-B14F-4D97-AF65-F5344CB8AC3E}">
        <p14:creationId xmlns:p14="http://schemas.microsoft.com/office/powerpoint/2010/main" val="1637348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thank you for coming! My name is Martin</a:t>
            </a:r>
            <a:r>
              <a:rPr lang="en-US" baseline="0" dirty="0" smtClean="0"/>
              <a:t> Kronberg and today I want to talk to you about computer vision. Specifically I want to discuss how we can combine the strengths of local computer vision with the strength of cloud based computer vision to create a hybrid system and then share a demo of it in action!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a:t>
            </a:fld>
            <a:endParaRPr lang="en-US"/>
          </a:p>
        </p:txBody>
      </p:sp>
    </p:spTree>
    <p:extLst>
      <p:ext uri="{BB962C8B-B14F-4D97-AF65-F5344CB8AC3E}">
        <p14:creationId xmlns:p14="http://schemas.microsoft.com/office/powerpoint/2010/main" val="2121291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Intel </a:t>
            </a:r>
            <a:r>
              <a:rPr lang="en-US" dirty="0" err="1" smtClean="0"/>
              <a:t>IoT</a:t>
            </a:r>
            <a:r>
              <a:rPr lang="en-US" dirty="0" smtClean="0"/>
              <a:t> is based on open source technology. All of</a:t>
            </a:r>
            <a:r>
              <a:rPr lang="en-US" baseline="0" dirty="0" smtClean="0"/>
              <a:t> our libraries, code samples, and operating systems are open source. </a:t>
            </a:r>
          </a:p>
          <a:p>
            <a:r>
              <a:rPr lang="en-US" baseline="0" dirty="0" smtClean="0"/>
              <a:t>For instance on this gateway we are running Ubuntu 16.04 and leveraging </a:t>
            </a:r>
            <a:r>
              <a:rPr lang="en-US" baseline="0" dirty="0" err="1" smtClean="0"/>
              <a:t>OpenCV</a:t>
            </a:r>
            <a:r>
              <a:rPr lang="en-US" baseline="0" dirty="0" smtClean="0"/>
              <a:t> to do our edge computer vision. Ubuntu is a very </a:t>
            </a:r>
          </a:p>
          <a:p>
            <a:r>
              <a:rPr lang="en-US" baseline="0" dirty="0" smtClean="0"/>
              <a:t>Familiar OS to anyone that has developed on </a:t>
            </a:r>
            <a:r>
              <a:rPr lang="en-US" baseline="0" dirty="0" err="1" smtClean="0"/>
              <a:t>linux</a:t>
            </a:r>
            <a:r>
              <a:rPr lang="en-US" baseline="0" dirty="0" smtClean="0"/>
              <a:t> and </a:t>
            </a:r>
            <a:r>
              <a:rPr lang="en-US" baseline="0" dirty="0" err="1" smtClean="0"/>
              <a:t>OpenCV</a:t>
            </a:r>
            <a:r>
              <a:rPr lang="en-US" baseline="0" dirty="0" smtClean="0"/>
              <a:t> is an open source computer vision framework that I will talk a bit more about later on. </a:t>
            </a:r>
          </a:p>
          <a:p>
            <a:endParaRPr lang="en-US" baseline="0" dirty="0" smtClean="0"/>
          </a:p>
          <a:p>
            <a:r>
              <a:rPr lang="en-US" baseline="0" dirty="0" smtClean="0"/>
              <a:t>In short having open source technology means that you get better interoperability by working across other open source platforms.</a:t>
            </a:r>
          </a:p>
          <a:p>
            <a:r>
              <a:rPr lang="en-US" baseline="0" dirty="0" smtClean="0"/>
              <a:t>Also as you are developing your project you can pull whatever pieces of code you need from our repositories, use what you need, and not worry about licensing later on. </a:t>
            </a:r>
            <a:r>
              <a:rPr lang="en-US" dirty="0" smtClean="0"/>
              <a:t> </a:t>
            </a:r>
          </a:p>
          <a:p>
            <a:endParaRPr lang="en-US" dirty="0" smtClean="0"/>
          </a:p>
        </p:txBody>
      </p:sp>
      <p:sp>
        <p:nvSpPr>
          <p:cNvPr id="4" name="Slide Number Placeholder 3"/>
          <p:cNvSpPr>
            <a:spLocks noGrp="1"/>
          </p:cNvSpPr>
          <p:nvPr>
            <p:ph type="sldNum" sz="quarter" idx="10"/>
          </p:nvPr>
        </p:nvSpPr>
        <p:spPr/>
        <p:txBody>
          <a:bodyPr/>
          <a:lstStyle/>
          <a:p>
            <a:fld id="{9634886B-3DE4-5447-A8AA-2ADEB216F3F0}" type="slidenum">
              <a:rPr lang="en-US" smtClean="0"/>
              <a:t>10</a:t>
            </a:fld>
            <a:endParaRPr lang="en-US"/>
          </a:p>
        </p:txBody>
      </p:sp>
    </p:spTree>
    <p:extLst>
      <p:ext uri="{BB962C8B-B14F-4D97-AF65-F5344CB8AC3E}">
        <p14:creationId xmlns:p14="http://schemas.microsoft.com/office/powerpoint/2010/main" val="388823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mentioned MRAA in the last slide, but I didn't really talk</a:t>
            </a:r>
            <a:r>
              <a:rPr lang="en-US" baseline="0" dirty="0" smtClean="0"/>
              <a:t> about what it is. MRAA is a C++ library, with bindings for both </a:t>
            </a:r>
            <a:r>
              <a:rPr lang="en-US" baseline="0" dirty="0" err="1" smtClean="0"/>
              <a:t>Javascipt</a:t>
            </a:r>
            <a:r>
              <a:rPr lang="en-US" baseline="0" dirty="0" smtClean="0"/>
              <a:t> and Python, </a:t>
            </a:r>
          </a:p>
          <a:p>
            <a:r>
              <a:rPr lang="en-US" baseline="0" dirty="0" smtClean="0"/>
              <a:t>Is used to control low level sensor functionality. This means that you can access GPIOs, read/write to an I2C bus, or interface with a microcontroller board over </a:t>
            </a:r>
            <a:r>
              <a:rPr lang="en-US" baseline="0" dirty="0" err="1" smtClean="0"/>
              <a:t>Firmata</a:t>
            </a:r>
            <a:r>
              <a:rPr lang="en-US" baseline="0" dirty="0" smtClean="0"/>
              <a:t> amongst other low level interactions. </a:t>
            </a:r>
          </a:p>
          <a:p>
            <a:endParaRPr lang="en-US" baseline="0" dirty="0" smtClean="0"/>
          </a:p>
          <a:p>
            <a:r>
              <a:rPr lang="en-US" baseline="0" dirty="0" smtClean="0"/>
              <a:t>I also mentioned interoperability earlier. Well you can use MRAA across a huge range of platforms – Intel NUCs, the UP board, </a:t>
            </a:r>
            <a:r>
              <a:rPr lang="en-US" baseline="0" dirty="0" err="1" smtClean="0"/>
              <a:t>Minnowboard</a:t>
            </a:r>
            <a:r>
              <a:rPr lang="en-US" baseline="0" dirty="0" smtClean="0"/>
              <a:t>, or any other intel microcontroller, MRAA will even work with non intel boards like the </a:t>
            </a:r>
            <a:r>
              <a:rPr lang="en-US" baseline="0" dirty="0" err="1" smtClean="0"/>
              <a:t>rasperry</a:t>
            </a:r>
            <a:r>
              <a:rPr lang="en-US" baseline="0" dirty="0" smtClean="0"/>
              <a:t> pi, </a:t>
            </a:r>
            <a:r>
              <a:rPr lang="en-US" baseline="0" dirty="0" err="1" smtClean="0"/>
              <a:t>beagalebone</a:t>
            </a:r>
            <a:r>
              <a:rPr lang="en-US" baseline="0" dirty="0" smtClean="0"/>
              <a:t>, even a DE10-Nano which is an FPGA which runs an Altera cyclone SOC. </a:t>
            </a:r>
          </a:p>
          <a:p>
            <a:endParaRPr lang="en-US" baseline="0" dirty="0" smtClean="0"/>
          </a:p>
          <a:p>
            <a:r>
              <a:rPr lang="en-US" baseline="0" dirty="0" smtClean="0"/>
              <a:t>So for instance if you are developing a project on one board you can move across to something that fits better – even to a different architecture – and take your low level sensor control code with you. </a:t>
            </a:r>
          </a:p>
        </p:txBody>
      </p:sp>
      <p:sp>
        <p:nvSpPr>
          <p:cNvPr id="4" name="Slide Number Placeholder 3"/>
          <p:cNvSpPr>
            <a:spLocks noGrp="1"/>
          </p:cNvSpPr>
          <p:nvPr>
            <p:ph type="sldNum" sz="quarter" idx="10"/>
          </p:nvPr>
        </p:nvSpPr>
        <p:spPr/>
        <p:txBody>
          <a:bodyPr/>
          <a:lstStyle/>
          <a:p>
            <a:fld id="{9634886B-3DE4-5447-A8AA-2ADEB216F3F0}" type="slidenum">
              <a:rPr lang="en-US" smtClean="0"/>
              <a:t>11</a:t>
            </a:fld>
            <a:endParaRPr lang="en-US"/>
          </a:p>
        </p:txBody>
      </p:sp>
    </p:spTree>
    <p:extLst>
      <p:ext uri="{BB962C8B-B14F-4D97-AF65-F5344CB8AC3E}">
        <p14:creationId xmlns:p14="http://schemas.microsoft.com/office/powerpoint/2010/main" val="1182694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having these low level libraries is great, but as a developer its nice to have access to high level APIs as well. That</a:t>
            </a:r>
            <a:r>
              <a:rPr lang="uk-UA" baseline="0" dirty="0" smtClean="0"/>
              <a:t>’</a:t>
            </a:r>
            <a:r>
              <a:rPr lang="en-US" baseline="0" dirty="0" smtClean="0"/>
              <a:t>s where UPM – ore the Useful Packages and Modules - library comes in. UPM is built on top of the low level MRAA library and has high level </a:t>
            </a:r>
            <a:r>
              <a:rPr lang="en-US" baseline="0" dirty="0" err="1" smtClean="0"/>
              <a:t>api</a:t>
            </a:r>
            <a:r>
              <a:rPr lang="en-US" baseline="0" dirty="0" smtClean="0"/>
              <a:t> sensor support for over 300 sensors and </a:t>
            </a:r>
            <a:r>
              <a:rPr lang="en-US" baseline="0" dirty="0" err="1" smtClean="0"/>
              <a:t>acutators</a:t>
            </a:r>
            <a:r>
              <a:rPr lang="en-US" baseline="0" dirty="0" smtClean="0"/>
              <a:t>. These sensors are things like temperature, moisture, acceleration, magnetic field while actuators cover </a:t>
            </a:r>
            <a:r>
              <a:rPr lang="en-US" baseline="0" dirty="0" err="1" smtClean="0"/>
              <a:t>thigns</a:t>
            </a:r>
            <a:r>
              <a:rPr lang="en-US" baseline="0" dirty="0" smtClean="0"/>
              <a:t> like stepper motors, </a:t>
            </a:r>
            <a:r>
              <a:rPr lang="en-US" baseline="0" dirty="0" err="1" smtClean="0"/>
              <a:t>lcd</a:t>
            </a:r>
            <a:r>
              <a:rPr lang="en-US" baseline="0" dirty="0" smtClean="0"/>
              <a:t> displays, or just simple relays. </a:t>
            </a:r>
          </a:p>
          <a:p>
            <a:endParaRPr lang="en-US" baseline="0" dirty="0" smtClean="0"/>
          </a:p>
          <a:p>
            <a:r>
              <a:rPr lang="en-US" baseline="0" dirty="0" smtClean="0"/>
              <a:t>The sensors range from simple and inexpensive prototype sensors to more hardened </a:t>
            </a:r>
            <a:r>
              <a:rPr lang="en-US" baseline="0" dirty="0" err="1" smtClean="0"/>
              <a:t>industrail</a:t>
            </a:r>
            <a:r>
              <a:rPr lang="en-US" baseline="0" dirty="0" smtClean="0"/>
              <a:t> grad sensors. So with UPM you can develop a proof of concept quickly and then when you are ready to move to production you can swap out your prototype sensor with a commercial sensor and keep your same control code.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12</a:t>
            </a:fld>
            <a:endParaRPr lang="en-US"/>
          </a:p>
        </p:txBody>
      </p:sp>
    </p:spTree>
    <p:extLst>
      <p:ext uri="{BB962C8B-B14F-4D97-AF65-F5344CB8AC3E}">
        <p14:creationId xmlns:p14="http://schemas.microsoft.com/office/powerpoint/2010/main" val="2093287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start developing on the</a:t>
            </a:r>
            <a:r>
              <a:rPr lang="en-US" baseline="0" dirty="0" smtClean="0"/>
              <a:t> Intel platform you can find a ton of resources to get your project off the ground. There are code samples, proof of concept projects, full </a:t>
            </a:r>
            <a:r>
              <a:rPr lang="en-US" baseline="0" dirty="0" err="1" smtClean="0"/>
              <a:t>IoT</a:t>
            </a:r>
            <a:r>
              <a:rPr lang="en-US" baseline="0" dirty="0" smtClean="0"/>
              <a:t> solutions with descriptions and code.  You can even find market research for certain </a:t>
            </a:r>
            <a:r>
              <a:rPr lang="en-US" baseline="0" dirty="0" err="1" smtClean="0"/>
              <a:t>IoT</a:t>
            </a:r>
            <a:r>
              <a:rPr lang="en-US" baseline="0" dirty="0" smtClean="0"/>
              <a:t> verticals like smart home, smart transportation, retail and more. </a:t>
            </a:r>
          </a:p>
          <a:p>
            <a:endParaRPr lang="en-US" baseline="0" dirty="0" smtClean="0"/>
          </a:p>
          <a:p>
            <a:r>
              <a:rPr lang="en-US" baseline="0" dirty="0" smtClean="0"/>
              <a:t>All of the code is open source so you can use whatever portions you want and not have to worry about licensing issues. </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2070223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finally how do we tie all this together?  Intel</a:t>
            </a:r>
            <a:r>
              <a:rPr lang="en-US" baseline="0" dirty="0" smtClean="0"/>
              <a:t> has created a hub for </a:t>
            </a:r>
            <a:r>
              <a:rPr lang="en-US" baseline="0" dirty="0" err="1" smtClean="0"/>
              <a:t>IoT</a:t>
            </a:r>
            <a:r>
              <a:rPr lang="en-US" baseline="0" dirty="0" smtClean="0"/>
              <a:t> developers at </a:t>
            </a:r>
            <a:r>
              <a:rPr lang="en-US" baseline="0" dirty="0" err="1" smtClean="0"/>
              <a:t>software.intel.com</a:t>
            </a:r>
            <a:r>
              <a:rPr lang="en-US" baseline="0" dirty="0" smtClean="0"/>
              <a:t>/</a:t>
            </a:r>
            <a:r>
              <a:rPr lang="en-US" baseline="0" dirty="0" err="1" smtClean="0"/>
              <a:t>iot</a:t>
            </a:r>
            <a:r>
              <a:rPr lang="en-US" baseline="0" dirty="0" smtClean="0"/>
              <a:t>. Here you can find all the software, hardware, IDEs, community forums, everything I talked about so far and much more. If you want to learn more about developing </a:t>
            </a:r>
            <a:r>
              <a:rPr lang="en-US" baseline="0" dirty="0" err="1" smtClean="0"/>
              <a:t>IoT</a:t>
            </a:r>
            <a:r>
              <a:rPr lang="en-US" baseline="0" dirty="0" smtClean="0"/>
              <a:t> with Intel this is a great place to start.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14</a:t>
            </a:fld>
            <a:endParaRPr lang="en-US"/>
          </a:p>
        </p:txBody>
      </p:sp>
    </p:spTree>
    <p:extLst>
      <p:ext uri="{BB962C8B-B14F-4D97-AF65-F5344CB8AC3E}">
        <p14:creationId xmlns:p14="http://schemas.microsoft.com/office/powerpoint/2010/main" val="662821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so that was an overview of intel </a:t>
            </a:r>
            <a:r>
              <a:rPr lang="en-US" baseline="0" dirty="0" err="1" smtClean="0"/>
              <a:t>IoT</a:t>
            </a:r>
            <a:r>
              <a:rPr lang="en-US" baseline="0" dirty="0" smtClean="0"/>
              <a:t>, lets do a quick overview of AWS - the cloud provider we will be looking at today.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15</a:t>
            </a:fld>
            <a:endParaRPr lang="en-US"/>
          </a:p>
        </p:txBody>
      </p:sp>
    </p:spTree>
    <p:extLst>
      <p:ext uri="{BB962C8B-B14F-4D97-AF65-F5344CB8AC3E}">
        <p14:creationId xmlns:p14="http://schemas.microsoft.com/office/powerpoint/2010/main" val="1630646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AWS? Some</a:t>
            </a:r>
            <a:r>
              <a:rPr lang="en-US" baseline="0" dirty="0" smtClean="0"/>
              <a:t> of you may be pretty familiar with it, but just so we are all on the same page lets go over the basics.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AWS – or Amazon Web Services</a:t>
            </a:r>
            <a:r>
              <a:rPr lang="en-US" baseline="0" dirty="0" smtClean="0"/>
              <a:t> – has become ubiquitous in modern cloud computing. </a:t>
            </a:r>
          </a:p>
          <a:p>
            <a:endParaRPr lang="en-US" baseline="0" dirty="0" smtClean="0"/>
          </a:p>
          <a:p>
            <a:r>
              <a:rPr lang="en-US" baseline="0" dirty="0" smtClean="0"/>
              <a:t>Its a collection of cloud services run by amazon. These services cover a huge range of developer needs – virtual machines, </a:t>
            </a:r>
            <a:r>
              <a:rPr lang="en-US" baseline="0" dirty="0" err="1" smtClean="0"/>
              <a:t>serverless</a:t>
            </a:r>
            <a:r>
              <a:rPr lang="en-US" baseline="0" dirty="0" smtClean="0"/>
              <a:t> compute, databases, analytics, artificial intelligence, Internet of things, and a lot more. </a:t>
            </a:r>
          </a:p>
          <a:p>
            <a:endParaRPr lang="en-US" baseline="0" dirty="0" smtClean="0"/>
          </a:p>
          <a:p>
            <a:r>
              <a:rPr lang="en-US" baseline="0" dirty="0" smtClean="0"/>
              <a:t>The core idea behind AWS is that it is an ”on demand” platform. This means that you only use their services when you need to and the services will scale automatically to meet growing or shrinking usage requirements. </a:t>
            </a:r>
          </a:p>
          <a:p>
            <a:endParaRPr lang="en-US" baseline="0" dirty="0" smtClean="0"/>
          </a:p>
          <a:p>
            <a:r>
              <a:rPr lang="en-US" baseline="0" dirty="0" smtClean="0"/>
              <a:t>Overall AWS provides a great toolbox for leverage the power of the cloud for any of your projects or applications. </a:t>
            </a:r>
          </a:p>
          <a:p>
            <a:endParaRPr lang="en-US" baseline="0" dirty="0" smtClean="0"/>
          </a:p>
          <a:p>
            <a:r>
              <a:rPr lang="en-US" baseline="0" dirty="0" smtClean="0"/>
              <a:t>I want to go into a bit more detail on a few of the services that you would most likely start using if you are new to AWS.</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16</a:t>
            </a:fld>
            <a:endParaRPr lang="en-US"/>
          </a:p>
        </p:txBody>
      </p:sp>
    </p:spTree>
    <p:extLst>
      <p:ext uri="{BB962C8B-B14F-4D97-AF65-F5344CB8AC3E}">
        <p14:creationId xmlns:p14="http://schemas.microsoft.com/office/powerpoint/2010/main" val="783975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up is EC2</a:t>
            </a:r>
            <a:r>
              <a:rPr lang="en-US" baseline="0" dirty="0" smtClean="0"/>
              <a:t> – the Elastic Compute Cloud. This is probably one of AWS’s most popular services. It allows you to quickly create a virtual machine to the Amazon servers. You can use a number of predefined VMs – covering almost all operating systems – Red Hat, Ubuntu, Windows, Amazon Linux. You can also create a custom VM with the hardware specs and operating system that you need. </a:t>
            </a:r>
          </a:p>
          <a:p>
            <a:endParaRPr lang="en-US" baseline="0" dirty="0" smtClean="0"/>
          </a:p>
          <a:p>
            <a:r>
              <a:rPr lang="en-US" baseline="0" dirty="0" smtClean="0"/>
              <a:t>Its called elastic because the VM can scale up and down dynamically. So lets say you are running a VM server and all of a sudden you have an uptick in usage – EC2 can allocate more processors and RAM to keep up. It also means that you are not going to be paying for unused compute when demand goes down.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17</a:t>
            </a:fld>
            <a:endParaRPr lang="en-US"/>
          </a:p>
        </p:txBody>
      </p:sp>
    </p:spTree>
    <p:extLst>
      <p:ext uri="{BB962C8B-B14F-4D97-AF65-F5344CB8AC3E}">
        <p14:creationId xmlns:p14="http://schemas.microsoft.com/office/powerpoint/2010/main" val="171053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AWS Lambda.</a:t>
            </a:r>
            <a:r>
              <a:rPr lang="en-US" baseline="0" dirty="0" smtClean="0"/>
              <a:t> This is a </a:t>
            </a:r>
            <a:r>
              <a:rPr lang="en-US" baseline="0" dirty="0" err="1" smtClean="0"/>
              <a:t>serverless</a:t>
            </a:r>
            <a:r>
              <a:rPr lang="en-US" baseline="0" dirty="0" smtClean="0"/>
              <a:t> function runtime environment. What I mean by this is that you can write a piece of code – in python, </a:t>
            </a:r>
            <a:r>
              <a:rPr lang="en-US" baseline="0" dirty="0" err="1" smtClean="0"/>
              <a:t>javascript</a:t>
            </a:r>
            <a:r>
              <a:rPr lang="en-US" baseline="0" dirty="0" smtClean="0"/>
              <a:t>, java, or C# - deploy it to Lambda and assign a trigger for that code. When the code is triggered – for instance from an HTTP request – lambda will run that code and then shut down. </a:t>
            </a:r>
          </a:p>
          <a:p>
            <a:endParaRPr lang="en-US" baseline="0" dirty="0" smtClean="0"/>
          </a:p>
          <a:p>
            <a:r>
              <a:rPr lang="en-US" baseline="0" dirty="0" smtClean="0"/>
              <a:t>Basically if you want to run a piece of code somewhere in the cloud without having to worry about provisioning a VM, or have to worry about paying for compute time that you are not using, lambda is a great option.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18</a:t>
            </a:fld>
            <a:endParaRPr lang="en-US"/>
          </a:p>
        </p:txBody>
      </p:sp>
    </p:spTree>
    <p:extLst>
      <p:ext uri="{BB962C8B-B14F-4D97-AF65-F5344CB8AC3E}">
        <p14:creationId xmlns:p14="http://schemas.microsoft.com/office/powerpoint/2010/main" val="968026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AWS </a:t>
            </a:r>
            <a:r>
              <a:rPr lang="en-US" baseline="0" dirty="0" err="1" smtClean="0"/>
              <a:t>IoT</a:t>
            </a:r>
            <a:r>
              <a:rPr lang="en-US" baseline="0" dirty="0" smtClean="0"/>
              <a:t> is a collection of services that allow the developer to do a number of useful things. First it allows them to connect a device – a NUC gateway for instance – up to AWS and authenticate that connection through SSL certificates my using an MQTT broker. You can also set up a rules engine that takes incoming data from your device and then connects it to any of the other AWS services – so you can store your sensor data in an elastic search database and then access it from another application. Finally there is a services called “thing shadows”. This is a persistent record of the device state which allows any application to read the state of your device, even if the physical connection is lost. </a:t>
            </a:r>
          </a:p>
          <a:p>
            <a:endParaRPr lang="en-US" baseline="0" dirty="0" smtClean="0"/>
          </a:p>
          <a:p>
            <a:r>
              <a:rPr lang="en-US" baseline="0" dirty="0" smtClean="0"/>
              <a:t>One way to trigger a lambda </a:t>
            </a:r>
            <a:r>
              <a:rPr lang="en-US" baseline="0" dirty="0" err="1" smtClean="0"/>
              <a:t>fucntion</a:t>
            </a:r>
            <a:r>
              <a:rPr lang="en-US" baseline="0" dirty="0" smtClean="0"/>
              <a:t> is through incoming data into AWS </a:t>
            </a:r>
            <a:r>
              <a:rPr lang="en-US" baseline="0" dirty="0" err="1" smtClean="0"/>
              <a:t>IoT</a:t>
            </a:r>
            <a:r>
              <a:rPr lang="en-US" baseline="0" dirty="0" smtClean="0"/>
              <a:t>. So for instance if you want to do some data compute in the cloud, connect up your gateway to AWS </a:t>
            </a:r>
            <a:r>
              <a:rPr lang="en-US" baseline="0" dirty="0" err="1" smtClean="0"/>
              <a:t>IoT</a:t>
            </a:r>
            <a:r>
              <a:rPr lang="en-US" baseline="0" dirty="0" smtClean="0"/>
              <a:t> and set up a rules engine to trigger a lambda function and have that function do your number crunching. </a:t>
            </a:r>
          </a:p>
          <a:p>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19</a:t>
            </a:fld>
            <a:endParaRPr lang="en-US"/>
          </a:p>
        </p:txBody>
      </p:sp>
    </p:spTree>
    <p:extLst>
      <p:ext uri="{BB962C8B-B14F-4D97-AF65-F5344CB8AC3E}">
        <p14:creationId xmlns:p14="http://schemas.microsoft.com/office/powerpoint/2010/main" val="1001572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a:t>
            </a:fld>
            <a:endParaRPr lang="en-US"/>
          </a:p>
        </p:txBody>
      </p:sp>
    </p:spTree>
    <p:extLst>
      <p:ext uri="{BB962C8B-B14F-4D97-AF65-F5344CB8AC3E}">
        <p14:creationId xmlns:p14="http://schemas.microsoft.com/office/powerpoint/2010/main" val="1489934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discussed the basics of Intel and AWS</a:t>
            </a:r>
            <a:r>
              <a:rPr lang="en-US" baseline="0" dirty="0" smtClean="0"/>
              <a:t> I hope you have a better idea of where these two companies stand in the </a:t>
            </a:r>
            <a:r>
              <a:rPr lang="en-US" baseline="0" dirty="0" err="1" smtClean="0"/>
              <a:t>IoT</a:t>
            </a:r>
            <a:r>
              <a:rPr lang="en-US" baseline="0" dirty="0" smtClean="0"/>
              <a:t> ecosystem. </a:t>
            </a:r>
          </a:p>
          <a:p>
            <a:r>
              <a:rPr lang="en-US" baseline="0" dirty="0" smtClean="0"/>
              <a:t>Lets now come back to our original question of edge and cloud analytics for computer vision. Lets take a look at the edge first where we will be using </a:t>
            </a:r>
            <a:r>
              <a:rPr lang="en-US" baseline="0" dirty="0" err="1" smtClean="0"/>
              <a:t>OpenCV</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20</a:t>
            </a:fld>
            <a:endParaRPr lang="en-US"/>
          </a:p>
        </p:txBody>
      </p:sp>
    </p:spTree>
    <p:extLst>
      <p:ext uri="{BB962C8B-B14F-4D97-AF65-F5344CB8AC3E}">
        <p14:creationId xmlns:p14="http://schemas.microsoft.com/office/powerpoint/2010/main" val="767888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first a brief overview of what </a:t>
            </a:r>
            <a:r>
              <a:rPr lang="en-US" baseline="0" dirty="0" err="1" smtClean="0"/>
              <a:t>OpenCV</a:t>
            </a:r>
            <a:r>
              <a:rPr lang="en-US" baseline="0" dirty="0" smtClean="0"/>
              <a:t> is. In short it is the most widely used computer vision framework currently. It is written in C++ but is often used with python binding – as we have done in this demo. </a:t>
            </a:r>
          </a:p>
          <a:p>
            <a:endParaRPr lang="en-US" baseline="0" dirty="0" smtClean="0"/>
          </a:p>
          <a:p>
            <a:r>
              <a:rPr lang="en-US" baseline="0" dirty="0" smtClean="0"/>
              <a:t>It was originally created at Intel in 1999 but has since been taken over by the </a:t>
            </a:r>
            <a:r>
              <a:rPr lang="en-US" baseline="0" dirty="0" err="1" smtClean="0"/>
              <a:t>OpenCV</a:t>
            </a:r>
            <a:r>
              <a:rPr lang="en-US" baseline="0" dirty="0" smtClean="0"/>
              <a:t> Foundation. </a:t>
            </a:r>
          </a:p>
          <a:p>
            <a:endParaRPr lang="en-US" baseline="0" dirty="0" smtClean="0"/>
          </a:p>
          <a:p>
            <a:r>
              <a:rPr lang="en-US" baseline="0" dirty="0" smtClean="0"/>
              <a:t>It has a huge developer community – which is great if you are just getting started with computer vision. You can find tons of example code for almost any basic idea. There are forums and tutorials and really all of the tools out there to get you started quickly. </a:t>
            </a:r>
          </a:p>
          <a:p>
            <a:endParaRPr lang="en-US" baseline="0" dirty="0" smtClean="0"/>
          </a:p>
          <a:p>
            <a:r>
              <a:rPr lang="en-US" baseline="0" dirty="0" smtClean="0"/>
              <a:t>Installation can be a little tricky as it is required that you build </a:t>
            </a:r>
            <a:r>
              <a:rPr lang="en-US" baseline="0" dirty="0" err="1" smtClean="0"/>
              <a:t>OpenCV</a:t>
            </a:r>
            <a:r>
              <a:rPr lang="en-US" baseline="0" dirty="0" smtClean="0"/>
              <a:t> from source, but there are many great tutorials out there to help guide you, I would recommend starting with the ones listed here:</a:t>
            </a:r>
          </a:p>
          <a:p>
            <a:endParaRPr lang="en-US" baseline="0" dirty="0" smtClean="0"/>
          </a:p>
          <a:p>
            <a:r>
              <a:rPr lang="en-US" dirty="0" smtClean="0"/>
              <a:t>https://</a:t>
            </a:r>
            <a:r>
              <a:rPr lang="en-US" dirty="0" err="1" smtClean="0"/>
              <a:t>www.learnopencv.com</a:t>
            </a:r>
            <a:r>
              <a:rPr lang="en-US" dirty="0" smtClean="0"/>
              <a:t>/install-opencv3-on-ubuntu/</a:t>
            </a:r>
          </a:p>
          <a:p>
            <a:endParaRPr lang="en-US" dirty="0" smtClean="0"/>
          </a:p>
          <a:p>
            <a:r>
              <a:rPr lang="en-US" dirty="0" smtClean="0"/>
              <a:t>http://</a:t>
            </a:r>
            <a:r>
              <a:rPr lang="en-US" dirty="0" err="1" smtClean="0"/>
              <a:t>docs.opencv.org</a:t>
            </a:r>
            <a:r>
              <a:rPr lang="en-US" dirty="0" smtClean="0"/>
              <a:t>/master/d7/d9f/</a:t>
            </a:r>
            <a:r>
              <a:rPr lang="en-US" dirty="0" err="1" smtClean="0"/>
              <a:t>tutorial_linux_install.html</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21</a:t>
            </a:fld>
            <a:endParaRPr lang="en-US"/>
          </a:p>
        </p:txBody>
      </p:sp>
    </p:spTree>
    <p:extLst>
      <p:ext uri="{BB962C8B-B14F-4D97-AF65-F5344CB8AC3E}">
        <p14:creationId xmlns:p14="http://schemas.microsoft.com/office/powerpoint/2010/main" val="247284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can you use </a:t>
            </a:r>
            <a:r>
              <a:rPr lang="en-US" dirty="0" err="1" smtClean="0"/>
              <a:t>OpenCV</a:t>
            </a:r>
            <a:r>
              <a:rPr lang="en-US" dirty="0" smtClean="0"/>
              <a:t> for?</a:t>
            </a:r>
            <a:r>
              <a:rPr lang="en-US" baseline="0" dirty="0" smtClean="0"/>
              <a:t> All kinds of cool stuff! At the heart of open CV is simple image transformations – stretching, scaling, adjusting colors. </a:t>
            </a:r>
          </a:p>
          <a:p>
            <a:endParaRPr lang="en-US" baseline="0" dirty="0" smtClean="0"/>
          </a:p>
          <a:p>
            <a:r>
              <a:rPr lang="en-US" baseline="0" dirty="0" smtClean="0"/>
              <a:t>These functions prepare images for finding features – for instance detecting edges or corners of an object. </a:t>
            </a:r>
          </a:p>
          <a:p>
            <a:endParaRPr lang="en-US" baseline="0" dirty="0" smtClean="0"/>
          </a:p>
          <a:p>
            <a:r>
              <a:rPr lang="en-US" baseline="0" dirty="0" smtClean="0"/>
              <a:t>Once you find these features you can start to putt out information from your image. For instance a popular application is locating faces by using the features in a programmatic way. Once again I mean that you would describe what a face looks like based off of circles in a certain orientation, a certain gradient, things like that. </a:t>
            </a:r>
          </a:p>
          <a:p>
            <a:endParaRPr lang="en-US" baseline="0" dirty="0" smtClean="0"/>
          </a:p>
          <a:p>
            <a:r>
              <a:rPr lang="en-US" baseline="0" dirty="0" smtClean="0"/>
              <a:t>Beyond those simple use cases there are countless libraries out there for all kinds of applications – depth sensing, motion tracking, robotics, gesture recognition. </a:t>
            </a:r>
          </a:p>
          <a:p>
            <a:endParaRPr lang="en-US" baseline="0" dirty="0" smtClean="0"/>
          </a:p>
          <a:p>
            <a:r>
              <a:rPr lang="en-US" baseline="0" dirty="0" smtClean="0"/>
              <a:t>On this slide you can see a photo of our friendly office robot – Mrs. ASP – who uses </a:t>
            </a:r>
            <a:r>
              <a:rPr lang="en-US" baseline="0" dirty="0" err="1" smtClean="0"/>
              <a:t>openCV</a:t>
            </a:r>
            <a:r>
              <a:rPr lang="en-US" baseline="0" dirty="0" smtClean="0"/>
              <a:t> to track faces and detect when people smile at it - which is a lot, I mean just look at that face :3</a:t>
            </a:r>
          </a:p>
          <a:p>
            <a:endParaRPr lang="en-US" baseline="0" dirty="0" smtClean="0"/>
          </a:p>
          <a:p>
            <a:r>
              <a:rPr lang="en-US" baseline="0" dirty="0" smtClean="0"/>
              <a:t>The demo we will be looking at today is actually part of this robot – just without the robot part.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22</a:t>
            </a:fld>
            <a:endParaRPr lang="en-US"/>
          </a:p>
        </p:txBody>
      </p:sp>
    </p:spTree>
    <p:extLst>
      <p:ext uri="{BB962C8B-B14F-4D97-AF65-F5344CB8AC3E}">
        <p14:creationId xmlns:p14="http://schemas.microsoft.com/office/powerpoint/2010/main" val="1354929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does using</a:t>
            </a:r>
            <a:r>
              <a:rPr lang="en-US" baseline="0" dirty="0" smtClean="0"/>
              <a:t> </a:t>
            </a:r>
            <a:r>
              <a:rPr lang="en-US" baseline="0" dirty="0" err="1" smtClean="0"/>
              <a:t>OpenCV</a:t>
            </a:r>
            <a:r>
              <a:rPr lang="en-US" baseline="0" dirty="0" smtClean="0"/>
              <a:t> </a:t>
            </a:r>
            <a:r>
              <a:rPr lang="en-US" dirty="0" smtClean="0"/>
              <a:t>look in practice? Well here is a script written in python that detects corners of</a:t>
            </a:r>
            <a:r>
              <a:rPr lang="en-US" baseline="0" dirty="0" smtClean="0"/>
              <a:t> an image. It does this by using a method called “Harris Corner Detection” which looks at pixel value derivatives in X and Y to determine where a corner exists. But you don’t have to understand all of the math involved to be able to use the algorithm. You do have to understand what the fitting parameters are however to be able to optimize your function. </a:t>
            </a:r>
            <a:r>
              <a:rPr lang="en-US" baseline="0" dirty="0" err="1" smtClean="0"/>
              <a:t>OpenCV</a:t>
            </a:r>
            <a:r>
              <a:rPr lang="en-US" baseline="0" dirty="0" smtClean="0"/>
              <a:t> has a Corner Harris library which you can import, set those fitting parameters- block size, aperture, </a:t>
            </a:r>
            <a:r>
              <a:rPr lang="en-US" baseline="0" dirty="0" err="1" smtClean="0"/>
              <a:t>etc</a:t>
            </a:r>
            <a:r>
              <a:rPr lang="en-US" baseline="0" dirty="0" smtClean="0"/>
              <a:t> – and then run the algorithm.</a:t>
            </a:r>
          </a:p>
          <a:p>
            <a:endParaRPr lang="en-US" baseline="0" dirty="0" smtClean="0"/>
          </a:p>
          <a:p>
            <a:r>
              <a:rPr lang="en-US" baseline="0" dirty="0" smtClean="0"/>
              <a:t>As you can see in not too many lines of code we are able to find where the corners of an image are.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23</a:t>
            </a:fld>
            <a:endParaRPr lang="en-US"/>
          </a:p>
        </p:txBody>
      </p:sp>
    </p:spTree>
    <p:extLst>
      <p:ext uri="{BB962C8B-B14F-4D97-AF65-F5344CB8AC3E}">
        <p14:creationId xmlns:p14="http://schemas.microsoft.com/office/powerpoint/2010/main" val="84374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final note is on the hardware requirements to run </a:t>
            </a:r>
            <a:r>
              <a:rPr lang="en-US" dirty="0" err="1" smtClean="0"/>
              <a:t>OpenCV</a:t>
            </a:r>
            <a:r>
              <a:rPr lang="en-US" dirty="0" smtClean="0"/>
              <a:t>. </a:t>
            </a:r>
            <a:r>
              <a:rPr lang="en-US" dirty="0" err="1" smtClean="0"/>
              <a:t>OpenCV</a:t>
            </a:r>
            <a:r>
              <a:rPr lang="en-US" baseline="0" dirty="0" smtClean="0"/>
              <a:t> can run on almost any hardware – the question is how quickly. For modern applications I would recommend a multi core 64bit CPU – like one of the shiny new intel i7s. </a:t>
            </a:r>
            <a:r>
              <a:rPr lang="en-US" baseline="0" dirty="0" err="1" smtClean="0"/>
              <a:t>OpenCV</a:t>
            </a:r>
            <a:r>
              <a:rPr lang="en-US" baseline="0" dirty="0" smtClean="0"/>
              <a:t> is optimized to run on Intel architecture and can take advantage of multiple cores to run many of its transformations in parallel. </a:t>
            </a:r>
          </a:p>
          <a:p>
            <a:endParaRPr lang="en-US" baseline="0" dirty="0" smtClean="0"/>
          </a:p>
          <a:p>
            <a:r>
              <a:rPr lang="en-US" baseline="0" dirty="0" smtClean="0"/>
              <a:t>The system load will dramatically increase if you are trying to do real time video analysis as well as all of the transformations have to be done frame by frame.</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24</a:t>
            </a:fld>
            <a:endParaRPr lang="en-US"/>
          </a:p>
        </p:txBody>
      </p:sp>
    </p:spTree>
    <p:extLst>
      <p:ext uri="{BB962C8B-B14F-4D97-AF65-F5344CB8AC3E}">
        <p14:creationId xmlns:p14="http://schemas.microsoft.com/office/powerpoint/2010/main" val="195126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then how about computer vision in the AWS</a:t>
            </a:r>
            <a:r>
              <a:rPr lang="en-US" baseline="0" dirty="0" smtClean="0"/>
              <a:t> cloud? Well there is an entire service which is called AWS </a:t>
            </a:r>
            <a:r>
              <a:rPr lang="en-US" baseline="0" dirty="0" err="1" smtClean="0"/>
              <a:t>Rekognitionn</a:t>
            </a:r>
            <a:r>
              <a:rPr lang="en-US" baseline="0" dirty="0" smtClean="0"/>
              <a:t> meant for just this very thing – and it is really cool!</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25</a:t>
            </a:fld>
            <a:endParaRPr lang="en-US"/>
          </a:p>
        </p:txBody>
      </p:sp>
    </p:spTree>
    <p:extLst>
      <p:ext uri="{BB962C8B-B14F-4D97-AF65-F5344CB8AC3E}">
        <p14:creationId xmlns:p14="http://schemas.microsoft.com/office/powerpoint/2010/main" val="4212634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Rekognition</a:t>
            </a:r>
            <a:r>
              <a:rPr lang="en-US" dirty="0" smtClean="0"/>
              <a:t> is a service that was launched Q4 of</a:t>
            </a:r>
            <a:r>
              <a:rPr lang="en-US" baseline="0" dirty="0" smtClean="0"/>
              <a:t> 2016 – so it is a fairly newcomer to the AWS service lineup. It can look at an image and pull out all kinds of data who is in the image, what their emotions are, where they are, what kinds of things they are holding – and yes before you ask it IS exactly like the T-800 vision in Terminator 2: Judgment Day</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26</a:t>
            </a:fld>
            <a:endParaRPr lang="en-US"/>
          </a:p>
        </p:txBody>
      </p:sp>
    </p:spTree>
    <p:extLst>
      <p:ext uri="{BB962C8B-B14F-4D97-AF65-F5344CB8AC3E}">
        <p14:creationId xmlns:p14="http://schemas.microsoft.com/office/powerpoint/2010/main" val="1054500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 need your clothes, your boots and your motorcycle.</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27</a:t>
            </a:fld>
            <a:endParaRPr lang="en-US"/>
          </a:p>
        </p:txBody>
      </p:sp>
    </p:spTree>
    <p:extLst>
      <p:ext uri="{BB962C8B-B14F-4D97-AF65-F5344CB8AC3E}">
        <p14:creationId xmlns:p14="http://schemas.microsoft.com/office/powerpoint/2010/main" val="859743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was talking about “programmatic” computer vision before.</a:t>
            </a:r>
            <a:r>
              <a:rPr lang="en-US" baseline="0" dirty="0" smtClean="0"/>
              <a:t> That was because I wanted to draw a distinction between how </a:t>
            </a:r>
            <a:r>
              <a:rPr lang="en-US" baseline="0" dirty="0" err="1" smtClean="0"/>
              <a:t>OpenCV</a:t>
            </a:r>
            <a:r>
              <a:rPr lang="en-US" baseline="0" dirty="0" smtClean="0"/>
              <a:t> operates and how </a:t>
            </a:r>
            <a:r>
              <a:rPr lang="en-US" baseline="0" dirty="0" err="1" smtClean="0"/>
              <a:t>Rekognition</a:t>
            </a:r>
            <a:r>
              <a:rPr lang="en-US" baseline="0" dirty="0" smtClean="0"/>
              <a:t> operates. </a:t>
            </a:r>
            <a:r>
              <a:rPr lang="en-US" baseline="0" dirty="0" err="1" smtClean="0"/>
              <a:t>Rekognition</a:t>
            </a:r>
            <a:r>
              <a:rPr lang="en-US" baseline="0" dirty="0" smtClean="0"/>
              <a:t> operates using deep learning - a type of neural network.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28</a:t>
            </a:fld>
            <a:endParaRPr lang="en-US"/>
          </a:p>
        </p:txBody>
      </p:sp>
    </p:spTree>
    <p:extLst>
      <p:ext uri="{BB962C8B-B14F-4D97-AF65-F5344CB8AC3E}">
        <p14:creationId xmlns:p14="http://schemas.microsoft.com/office/powerpoint/2010/main" val="317252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topic of neural networks is massive and I don’t want to get to far down a </a:t>
            </a:r>
            <a:r>
              <a:rPr lang="en-US" dirty="0" err="1" smtClean="0"/>
              <a:t>rabit</a:t>
            </a:r>
            <a:r>
              <a:rPr lang="en-US" dirty="0" smtClean="0"/>
              <a:t> hole,</a:t>
            </a:r>
            <a:r>
              <a:rPr lang="en-US" baseline="0" dirty="0" smtClean="0"/>
              <a:t> but here is </a:t>
            </a:r>
            <a:r>
              <a:rPr lang="en-US" i="1" baseline="0" dirty="0" smtClean="0"/>
              <a:t>basically </a:t>
            </a:r>
            <a:r>
              <a:rPr lang="en-US" i="0" baseline="0" dirty="0" smtClean="0"/>
              <a:t> how it operates:</a:t>
            </a:r>
          </a:p>
          <a:p>
            <a:endParaRPr lang="en-US" i="0" baseline="0" dirty="0" smtClean="0"/>
          </a:p>
          <a:p>
            <a:r>
              <a:rPr lang="en-US" i="0" baseline="0" dirty="0" smtClean="0"/>
              <a:t>You give the algorithm an array of “input nodes” </a:t>
            </a:r>
          </a:p>
          <a:p>
            <a:endParaRPr lang="en-US" i="0" baseline="0" dirty="0" smtClean="0"/>
          </a:p>
          <a:p>
            <a:r>
              <a:rPr lang="en-US" i="0" baseline="0" dirty="0" smtClean="0"/>
              <a:t>these nodes are combined at one or more layers of “hidden nodes” </a:t>
            </a:r>
          </a:p>
          <a:p>
            <a:endParaRPr lang="en-US" i="0" baseline="0" dirty="0" smtClean="0"/>
          </a:p>
          <a:p>
            <a:r>
              <a:rPr lang="en-US" i="0" baseline="0" dirty="0" smtClean="0"/>
              <a:t>When I say combined I am referring to a specific summation function which takes the value of incoming nodes and multiplies it by a “weight” associated with each node to node connection.  </a:t>
            </a:r>
          </a:p>
          <a:p>
            <a:endParaRPr lang="en-US" i="0" baseline="0" dirty="0" smtClean="0"/>
          </a:p>
          <a:p>
            <a:r>
              <a:rPr lang="en-US" i="0" baseline="0" dirty="0" smtClean="0"/>
              <a:t>If that sum is above a certain threshold value – bias – the node passes its value on to the next, and so on until you get to a set of output nodes. </a:t>
            </a:r>
          </a:p>
          <a:p>
            <a:endParaRPr lang="en-US" i="0" baseline="0" dirty="0" smtClean="0"/>
          </a:p>
          <a:p>
            <a:r>
              <a:rPr lang="en-US" i="0" baseline="0" dirty="0" smtClean="0"/>
              <a:t>Now the magic happens when you give the algorithm a set of input AND a set of corresponding output nodes. When the algorithm has both the input and the expected output it can train all of those connections and biases. </a:t>
            </a:r>
          </a:p>
          <a:p>
            <a:endParaRPr lang="en-US" i="0" baseline="0" dirty="0" smtClean="0"/>
          </a:p>
          <a:p>
            <a:r>
              <a:rPr lang="en-US" i="0" baseline="0" dirty="0" smtClean="0"/>
              <a:t>Basically it adjusts all of the network weights until it can produce the output that you tell it to. Once it can do that, you give it an input without an expected value and hopefully it is able to do use its now trained network to determine what the output should be.</a:t>
            </a:r>
          </a:p>
          <a:p>
            <a:endParaRPr lang="en-US" i="0" baseline="0" dirty="0" smtClean="0"/>
          </a:p>
          <a:p>
            <a:r>
              <a:rPr lang="en-US" i="0" baseline="0" dirty="0" smtClean="0"/>
              <a:t>This system resembles how neurons pass electrical impulses along our brain network which is why it is referred to as a neural net. </a:t>
            </a:r>
          </a:p>
          <a:p>
            <a:endParaRPr lang="en-US" i="0" baseline="0" dirty="0" smtClean="0"/>
          </a:p>
          <a:p>
            <a:r>
              <a:rPr lang="en-US" i="0" baseline="0" dirty="0" smtClean="0"/>
              <a:t>So how does that actually tell you that the girl in the previous picture is happy? Well lets take a look at a really simple computer vision example. </a:t>
            </a:r>
          </a:p>
        </p:txBody>
      </p:sp>
      <p:sp>
        <p:nvSpPr>
          <p:cNvPr id="4" name="Slide Number Placeholder 3"/>
          <p:cNvSpPr>
            <a:spLocks noGrp="1"/>
          </p:cNvSpPr>
          <p:nvPr>
            <p:ph type="sldNum" sz="quarter" idx="10"/>
          </p:nvPr>
        </p:nvSpPr>
        <p:spPr/>
        <p:txBody>
          <a:bodyPr/>
          <a:lstStyle/>
          <a:p>
            <a:fld id="{9634886B-3DE4-5447-A8AA-2ADEB216F3F0}" type="slidenum">
              <a:rPr lang="en-US" smtClean="0"/>
              <a:t>29</a:t>
            </a:fld>
            <a:endParaRPr lang="en-US"/>
          </a:p>
        </p:txBody>
      </p:sp>
    </p:spTree>
    <p:extLst>
      <p:ext uri="{BB962C8B-B14F-4D97-AF65-F5344CB8AC3E}">
        <p14:creationId xmlns:p14="http://schemas.microsoft.com/office/powerpoint/2010/main" val="383474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talk about local, or edge</a:t>
            </a:r>
            <a:r>
              <a:rPr lang="en-US" baseline="0" dirty="0" smtClean="0"/>
              <a:t> computing what I am referring to is computation that is happening on a local device. If I have a webcam plugged into my computer and process that image on my computer – that</a:t>
            </a:r>
            <a:r>
              <a:rPr lang="uk-UA" baseline="0" dirty="0" smtClean="0"/>
              <a:t>’</a:t>
            </a:r>
            <a:r>
              <a:rPr lang="en-US" baseline="0" dirty="0" smtClean="0"/>
              <a:t>s edge analytics. </a:t>
            </a:r>
          </a:p>
          <a:p>
            <a:endParaRPr lang="en-US" baseline="0" dirty="0" smtClean="0"/>
          </a:p>
          <a:p>
            <a:r>
              <a:rPr lang="en-US" baseline="0" dirty="0" smtClean="0"/>
              <a:t>When we do computer vision analysis on the edge there are going to be some strengths and some weaknesses. First of all the computations are going to happen really quickly – especially if we are running a powerful CPU.</a:t>
            </a:r>
          </a:p>
          <a:p>
            <a:endParaRPr lang="en-US" baseline="0" dirty="0" smtClean="0"/>
          </a:p>
          <a:p>
            <a:r>
              <a:rPr lang="en-US" baseline="0" dirty="0" smtClean="0"/>
              <a:t>The kinds of computations that we are going to be doing will be more programmatic. What I mean by this is that we are going to be using certain features of the image to analyze it – for instance when looking for a face we are going to be looking for specific shapes and color gradients that we think a face will have. </a:t>
            </a:r>
          </a:p>
          <a:p>
            <a:endParaRPr lang="en-US" baseline="0" dirty="0" smtClean="0"/>
          </a:p>
          <a:p>
            <a:r>
              <a:rPr lang="en-US" baseline="0" dirty="0" smtClean="0"/>
              <a:t>Due to this programmatic nature the kinds of detections we are going to be making is also going to be somewhat limited – we can find faces, eyes, lines, edges, broad objects like that. </a:t>
            </a:r>
          </a:p>
          <a:p>
            <a:endParaRPr lang="en-US" baseline="0" dirty="0" smtClean="0"/>
          </a:p>
          <a:p>
            <a:r>
              <a:rPr lang="en-US" baseline="0" dirty="0" smtClean="0"/>
              <a:t>This is still incredibly useful in all kinds of applications, and I will talk about some of those a bit later on.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3</a:t>
            </a:fld>
            <a:endParaRPr lang="en-US"/>
          </a:p>
        </p:txBody>
      </p:sp>
    </p:spTree>
    <p:extLst>
      <p:ext uri="{BB962C8B-B14F-4D97-AF65-F5344CB8AC3E}">
        <p14:creationId xmlns:p14="http://schemas.microsoft.com/office/powerpoint/2010/main" val="1649729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you want a</a:t>
            </a:r>
            <a:r>
              <a:rPr lang="en-US" baseline="0" dirty="0" smtClean="0"/>
              <a:t> neural network to recognize the letters A, B, and C. </a:t>
            </a:r>
          </a:p>
          <a:p>
            <a:endParaRPr lang="en-US" baseline="0" dirty="0" smtClean="0"/>
          </a:p>
          <a:p>
            <a:r>
              <a:rPr lang="en-US" baseline="0" dirty="0" smtClean="0"/>
              <a:t>For your input nodes you would have an array of pixel values – 1 for black and 0 for white. You would have 63 input nodes since the images we are looking at are 7x9 pixels. </a:t>
            </a:r>
          </a:p>
          <a:p>
            <a:endParaRPr lang="en-US" baseline="0" dirty="0" smtClean="0"/>
          </a:p>
          <a:p>
            <a:r>
              <a:rPr lang="en-US" baseline="0" dirty="0" smtClean="0"/>
              <a:t>There would be 3 output nodes – one for A, one for B, and one for C. </a:t>
            </a:r>
          </a:p>
          <a:p>
            <a:endParaRPr lang="en-US" baseline="0" dirty="0" smtClean="0"/>
          </a:p>
          <a:p>
            <a:r>
              <a:rPr lang="en-US" baseline="0" dirty="0" smtClean="0"/>
              <a:t>When you train the network you would input the array for A and set the output to (1,0,0) , for B (0,1,0), and for C (0,0,1) </a:t>
            </a:r>
          </a:p>
          <a:p>
            <a:endParaRPr lang="en-US" baseline="0" dirty="0" smtClean="0"/>
          </a:p>
          <a:p>
            <a:r>
              <a:rPr lang="en-US" baseline="0" dirty="0" smtClean="0"/>
              <a:t>Once the network is trained you should see the same output when you give it you A, B, or C.</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634886B-3DE4-5447-A8AA-2ADEB216F3F0}" type="slidenum">
              <a:rPr lang="en-US" smtClean="0"/>
              <a:t>30</a:t>
            </a:fld>
            <a:endParaRPr lang="en-US"/>
          </a:p>
        </p:txBody>
      </p:sp>
    </p:spTree>
    <p:extLst>
      <p:ext uri="{BB962C8B-B14F-4D97-AF65-F5344CB8AC3E}">
        <p14:creationId xmlns:p14="http://schemas.microsoft.com/office/powerpoint/2010/main" val="1665815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train a network to recognize a A B or C? Basically math. A bit less basically you apply the chain</a:t>
            </a:r>
            <a:r>
              <a:rPr lang="en-US" baseline="0" dirty="0" smtClean="0"/>
              <a:t> rule to the partial derivative of the gradient of the error – or the expected result minus the actual result. </a:t>
            </a:r>
          </a:p>
          <a:p>
            <a:endParaRPr lang="en-US" baseline="0" dirty="0" smtClean="0"/>
          </a:p>
          <a:p>
            <a:r>
              <a:rPr lang="en-US" baseline="0" dirty="0" smtClean="0"/>
              <a:t>The point is that this has to be applied for every single node connection which can quickly become an immense computational load. </a:t>
            </a:r>
          </a:p>
          <a:p>
            <a:endParaRPr lang="en-US" baseline="0" dirty="0" smtClean="0"/>
          </a:p>
          <a:p>
            <a:r>
              <a:rPr lang="en-US" baseline="0" dirty="0" smtClean="0"/>
              <a:t>But you know what's really good at handling an immense computational load - the cloud. </a:t>
            </a:r>
          </a:p>
        </p:txBody>
      </p:sp>
      <p:sp>
        <p:nvSpPr>
          <p:cNvPr id="4" name="Slide Number Placeholder 3"/>
          <p:cNvSpPr>
            <a:spLocks noGrp="1"/>
          </p:cNvSpPr>
          <p:nvPr>
            <p:ph type="sldNum" sz="quarter" idx="10"/>
          </p:nvPr>
        </p:nvSpPr>
        <p:spPr/>
        <p:txBody>
          <a:bodyPr/>
          <a:lstStyle/>
          <a:p>
            <a:fld id="{9634886B-3DE4-5447-A8AA-2ADEB216F3F0}" type="slidenum">
              <a:rPr lang="en-US" smtClean="0"/>
              <a:t>31</a:t>
            </a:fld>
            <a:endParaRPr lang="en-US"/>
          </a:p>
        </p:txBody>
      </p:sp>
    </p:spTree>
    <p:extLst>
      <p:ext uri="{BB962C8B-B14F-4D97-AF65-F5344CB8AC3E}">
        <p14:creationId xmlns:p14="http://schemas.microsoft.com/office/powerpoint/2010/main" val="2064137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a:t>
            </a:r>
            <a:r>
              <a:rPr lang="en-US" baseline="0" dirty="0" smtClean="0"/>
              <a:t> happens if all of the A, B, and Cs don</a:t>
            </a:r>
            <a:r>
              <a:rPr lang="uk-UA" baseline="0" dirty="0" smtClean="0"/>
              <a:t>’</a:t>
            </a:r>
            <a:r>
              <a:rPr lang="en-US" baseline="0" dirty="0" smtClean="0"/>
              <a:t>t look identical? Or even beyond that what if you are looking at 3 dimensional objects that can exist at different orientations and generally look pretty different from one another? </a:t>
            </a:r>
          </a:p>
          <a:p>
            <a:endParaRPr lang="en-US" baseline="0" dirty="0" smtClean="0"/>
          </a:p>
          <a:p>
            <a:r>
              <a:rPr lang="en-US" baseline="0" dirty="0" smtClean="0"/>
              <a:t>Well that</a:t>
            </a:r>
            <a:r>
              <a:rPr lang="uk-UA" baseline="0" dirty="0" smtClean="0"/>
              <a:t>’</a:t>
            </a:r>
            <a:r>
              <a:rPr lang="en-US" baseline="0" dirty="0" smtClean="0"/>
              <a:t>s when you need a MASSIVE amount of trained data. By trained data I mean a picture of a bicycle with a corresponding label of “bicycle” </a:t>
            </a:r>
          </a:p>
          <a:p>
            <a:endParaRPr lang="en-US" baseline="0" dirty="0" smtClean="0"/>
          </a:p>
          <a:p>
            <a:r>
              <a:rPr lang="en-US" baseline="0" dirty="0" smtClean="0"/>
              <a:t>As a rough estimate you need about 10,000 individual images of a bicycle fed into a neural network in order to train it properly. </a:t>
            </a:r>
          </a:p>
          <a:p>
            <a:r>
              <a:rPr lang="en-US" baseline="0" dirty="0" smtClean="0"/>
              <a:t>So if you imagine 300,000 input nodes for a 640*480 image, each combined with each other in a hidden later, multiplied by the 10,000 images required you can really see how this is not a task for the edge.</a:t>
            </a:r>
          </a:p>
          <a:p>
            <a:endParaRPr lang="en-US" baseline="0" dirty="0" smtClean="0"/>
          </a:p>
          <a:p>
            <a:r>
              <a:rPr lang="en-US" baseline="0" dirty="0" smtClean="0"/>
              <a:t>Luckily AWS has already trained their model on hundreds of thousands of images – so </a:t>
            </a:r>
            <a:r>
              <a:rPr lang="en-US" baseline="0" dirty="0" err="1" smtClean="0"/>
              <a:t>rekognition</a:t>
            </a:r>
            <a:r>
              <a:rPr lang="en-US" baseline="0" dirty="0" smtClean="0"/>
              <a:t> already knows what a bike looks like, what a human looks like, what most common objects looks like in fact.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32</a:t>
            </a:fld>
            <a:endParaRPr lang="en-US"/>
          </a:p>
        </p:txBody>
      </p:sp>
    </p:spTree>
    <p:extLst>
      <p:ext uri="{BB962C8B-B14F-4D97-AF65-F5344CB8AC3E}">
        <p14:creationId xmlns:p14="http://schemas.microsoft.com/office/powerpoint/2010/main" val="356439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result? A really simple way to leverage an incredibly complex algorithm!</a:t>
            </a:r>
            <a:r>
              <a:rPr lang="en-US" baseline="0" dirty="0" smtClean="0"/>
              <a:t> </a:t>
            </a:r>
          </a:p>
          <a:p>
            <a:endParaRPr lang="en-US" baseline="0" dirty="0" smtClean="0"/>
          </a:p>
          <a:p>
            <a:r>
              <a:rPr lang="en-US" baseline="0" dirty="0" smtClean="0"/>
              <a:t>This happy looking guy is 99.2% human and he is riding a 97.6% bike! </a:t>
            </a:r>
          </a:p>
          <a:p>
            <a:endParaRPr lang="en-US" baseline="0" dirty="0" smtClean="0"/>
          </a:p>
          <a:p>
            <a:r>
              <a:rPr lang="en-US" baseline="0" dirty="0" smtClean="0"/>
              <a:t>Hopefully you can appreciate just how much of the complex work has been done for you already!</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33</a:t>
            </a:fld>
            <a:endParaRPr lang="en-US"/>
          </a:p>
        </p:txBody>
      </p:sp>
    </p:spTree>
    <p:extLst>
      <p:ext uri="{BB962C8B-B14F-4D97-AF65-F5344CB8AC3E}">
        <p14:creationId xmlns:p14="http://schemas.microsoft.com/office/powerpoint/2010/main" val="1748583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now that we have an idea of how to do cloud compute at the edge and in the cloud, lets put it together</a:t>
            </a:r>
            <a:r>
              <a:rPr lang="en-US" baseline="0" dirty="0" smtClean="0"/>
              <a:t> into one demo and see how it can work in tandem!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34</a:t>
            </a:fld>
            <a:endParaRPr lang="en-US"/>
          </a:p>
        </p:txBody>
      </p:sp>
    </p:spTree>
    <p:extLst>
      <p:ext uri="{BB962C8B-B14F-4D97-AF65-F5344CB8AC3E}">
        <p14:creationId xmlns:p14="http://schemas.microsoft.com/office/powerpoint/2010/main" val="13116823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setup</a:t>
            </a:r>
            <a:r>
              <a:rPr lang="en-US" baseline="0" dirty="0" smtClean="0"/>
              <a:t> is this: </a:t>
            </a:r>
          </a:p>
          <a:p>
            <a:endParaRPr lang="en-US" baseline="0" dirty="0" smtClean="0"/>
          </a:p>
          <a:p>
            <a:r>
              <a:rPr lang="en-US" baseline="0" dirty="0" smtClean="0"/>
              <a:t>An intel i5 NUC running </a:t>
            </a:r>
            <a:r>
              <a:rPr lang="en-US" baseline="0" dirty="0" err="1" smtClean="0"/>
              <a:t>openCV</a:t>
            </a:r>
            <a:r>
              <a:rPr lang="en-US" baseline="0" dirty="0" smtClean="0"/>
              <a:t> and has an established AWS connection using the AWS Python SDK.</a:t>
            </a:r>
          </a:p>
          <a:p>
            <a:endParaRPr lang="en-US" baseline="0" dirty="0" smtClean="0"/>
          </a:p>
          <a:p>
            <a:r>
              <a:rPr lang="en-US" baseline="0" dirty="0" smtClean="0"/>
              <a:t>We attach a simple USB webcam to the NUC.</a:t>
            </a:r>
          </a:p>
          <a:p>
            <a:endParaRPr lang="en-US" baseline="0" dirty="0" smtClean="0"/>
          </a:p>
          <a:p>
            <a:r>
              <a:rPr lang="en-US" baseline="0" dirty="0" err="1" smtClean="0"/>
              <a:t>OpenCV</a:t>
            </a:r>
            <a:r>
              <a:rPr lang="en-US" baseline="0" dirty="0" smtClean="0"/>
              <a:t> will run real time analysis on the incoming video stream, locate any faces and wait for that face to smile. </a:t>
            </a:r>
          </a:p>
          <a:p>
            <a:endParaRPr lang="en-US" baseline="0" dirty="0" smtClean="0"/>
          </a:p>
          <a:p>
            <a:r>
              <a:rPr lang="en-US" baseline="0" dirty="0" smtClean="0"/>
              <a:t>When it detects a smile it takes a photo and sends it up to AWS S3 which is a simple database service from AWS and then asks AWS </a:t>
            </a:r>
            <a:r>
              <a:rPr lang="en-US" baseline="0" dirty="0" err="1" smtClean="0"/>
              <a:t>Rekognition</a:t>
            </a:r>
            <a:r>
              <a:rPr lang="en-US" baseline="0" dirty="0" smtClean="0"/>
              <a:t> to run an analysis on that image. </a:t>
            </a:r>
          </a:p>
          <a:p>
            <a:endParaRPr lang="en-US" baseline="0" dirty="0" smtClean="0"/>
          </a:p>
          <a:p>
            <a:r>
              <a:rPr lang="en-US" baseline="0" dirty="0" smtClean="0"/>
              <a:t>The results are sent back to the console.</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35</a:t>
            </a:fld>
            <a:endParaRPr lang="en-US"/>
          </a:p>
        </p:txBody>
      </p:sp>
    </p:spTree>
    <p:extLst>
      <p:ext uri="{BB962C8B-B14F-4D97-AF65-F5344CB8AC3E}">
        <p14:creationId xmlns:p14="http://schemas.microsoft.com/office/powerpoint/2010/main" val="367862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 is the result! We have </a:t>
            </a:r>
            <a:r>
              <a:rPr lang="en-US" dirty="0" err="1" smtClean="0"/>
              <a:t>opencv</a:t>
            </a:r>
            <a:r>
              <a:rPr lang="en-US" dirty="0" smtClean="0"/>
              <a:t> running locally in order to do real time video analysis, and when triggered we send an image up to AWS </a:t>
            </a:r>
            <a:r>
              <a:rPr lang="en-US" dirty="0" err="1" smtClean="0"/>
              <a:t>Rekognition</a:t>
            </a:r>
            <a:r>
              <a:rPr lang="en-US" dirty="0" smtClean="0"/>
              <a:t>.</a:t>
            </a:r>
            <a:r>
              <a:rPr lang="en-US" baseline="0" dirty="0" smtClean="0"/>
              <a:t> </a:t>
            </a:r>
          </a:p>
          <a:p>
            <a:endParaRPr lang="en-US" baseline="0" dirty="0" smtClean="0"/>
          </a:p>
          <a:p>
            <a:r>
              <a:rPr lang="en-US" baseline="0" dirty="0" smtClean="0"/>
              <a:t>So we can combine the quick response time from running local computer vision analysis with the more complex and in-depth cloud analytics on individual images. </a:t>
            </a:r>
          </a:p>
          <a:p>
            <a:endParaRPr lang="en-US" baseline="0" dirty="0" smtClean="0"/>
          </a:p>
          <a:p>
            <a:r>
              <a:rPr lang="en-US" baseline="0" dirty="0" smtClean="0"/>
              <a:t>Hopefully this demo will get you excited to create a demo of your own using this awesome technology! </a:t>
            </a:r>
          </a:p>
          <a:p>
            <a:endParaRPr lang="en-US" baseline="0" dirty="0" smtClean="0"/>
          </a:p>
          <a:p>
            <a:r>
              <a:rPr lang="en-US" baseline="0" dirty="0" smtClean="0"/>
              <a:t>Thanks!</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36</a:t>
            </a:fld>
            <a:endParaRPr lang="en-US"/>
          </a:p>
        </p:txBody>
      </p:sp>
    </p:spTree>
    <p:extLst>
      <p:ext uri="{BB962C8B-B14F-4D97-AF65-F5344CB8AC3E}">
        <p14:creationId xmlns:p14="http://schemas.microsoft.com/office/powerpoint/2010/main" val="681099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37</a:t>
            </a:fld>
            <a:endParaRPr lang="en-US"/>
          </a:p>
        </p:txBody>
      </p:sp>
    </p:spTree>
    <p:extLst>
      <p:ext uri="{BB962C8B-B14F-4D97-AF65-F5344CB8AC3E}">
        <p14:creationId xmlns:p14="http://schemas.microsoft.com/office/powerpoint/2010/main" val="1220871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if we are looking at computer vision in the cloud things look different. We are no longer just looking for specific objects, but we are going to be analyzing an image and getting back what the algorithm thinks is in the image and with what level of certainty. </a:t>
            </a:r>
          </a:p>
          <a:p>
            <a:endParaRPr lang="en-US" baseline="0" dirty="0" smtClean="0"/>
          </a:p>
          <a:p>
            <a:r>
              <a:rPr lang="en-US" baseline="0" dirty="0" smtClean="0"/>
              <a:t>How does the cloud do this? In short: Machine Learning. What do I mean by machine learning? This is a very broad topic but in short you show a computer 10,000 images of a bicycle and the computer learns what a bicycle looks like. I will give a very brief overview of how this works a bit later on – but for now what is important is that this process is extremely compute intensive – especially when we are training the computer to look at those bikes. </a:t>
            </a:r>
          </a:p>
          <a:p>
            <a:endParaRPr lang="en-US" baseline="0" dirty="0" smtClean="0"/>
          </a:p>
          <a:p>
            <a:r>
              <a:rPr lang="en-US" baseline="0" dirty="0" smtClean="0"/>
              <a:t>Because of this heavy compute requirement this kind of image processing is perfect for the cloud – we can leverage the processing power when we need and spin it back down when we are done. </a:t>
            </a:r>
          </a:p>
          <a:p>
            <a:endParaRPr lang="en-US" baseline="0" dirty="0" smtClean="0"/>
          </a:p>
          <a:p>
            <a:r>
              <a:rPr lang="en-US" baseline="0" dirty="0" smtClean="0"/>
              <a:t>However since we will have to go through the network  this process is going to be inherently slower – think of using this to analyze a still image instead of a live video feed.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4</a:t>
            </a:fld>
            <a:endParaRPr lang="en-US"/>
          </a:p>
        </p:txBody>
      </p:sp>
    </p:spTree>
    <p:extLst>
      <p:ext uri="{BB962C8B-B14F-4D97-AF65-F5344CB8AC3E}">
        <p14:creationId xmlns:p14="http://schemas.microsoft.com/office/powerpoint/2010/main" val="144073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take the two methods and put them together! As you will see in the demo later on, we can take the real time simple computer vision of local processing, and combine it with the slower,</a:t>
            </a:r>
            <a:r>
              <a:rPr lang="en-US" baseline="0" dirty="0" smtClean="0"/>
              <a:t> but more in depth processing in the cloud!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5</a:t>
            </a:fld>
            <a:endParaRPr lang="en-US"/>
          </a:p>
        </p:txBody>
      </p:sp>
    </p:spTree>
    <p:extLst>
      <p:ext uri="{BB962C8B-B14F-4D97-AF65-F5344CB8AC3E}">
        <p14:creationId xmlns:p14="http://schemas.microsoft.com/office/powerpoint/2010/main" val="1698846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I get into the details of how these systems work and how we can use them together I want to give you guys an overview of both Intel and AWS – the Edge and the Cloud. </a:t>
            </a:r>
          </a:p>
          <a:p>
            <a:endParaRPr lang="en-US" baseline="0" dirty="0" smtClean="0"/>
          </a:p>
          <a:p>
            <a:r>
              <a:rPr lang="en-US" baseline="0" dirty="0" smtClean="0"/>
              <a:t>First Intel – the hardware at the edge- what is their place in the </a:t>
            </a:r>
            <a:r>
              <a:rPr lang="en-US" baseline="0" dirty="0" err="1" smtClean="0"/>
              <a:t>IoT</a:t>
            </a:r>
            <a:r>
              <a:rPr lang="en-US" baseline="0" dirty="0" smtClean="0"/>
              <a:t> ecosystem?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6</a:t>
            </a:fld>
            <a:endParaRPr lang="en-US"/>
          </a:p>
        </p:txBody>
      </p:sp>
    </p:spTree>
    <p:extLst>
      <p:ext uri="{BB962C8B-B14F-4D97-AF65-F5344CB8AC3E}">
        <p14:creationId xmlns:p14="http://schemas.microsoft.com/office/powerpoint/2010/main" val="189522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800600"/>
          </a:xfrm>
        </p:spPr>
        <p:txBody>
          <a:bodyPr/>
          <a:lstStyle/>
          <a:p>
            <a:r>
              <a:rPr lang="en-US" sz="1200" b="0" i="0" u="none" strike="noStrike" kern="1200" cap="none" dirty="0" smtClean="0">
                <a:solidFill>
                  <a:schemeClr val="dk1"/>
                </a:solidFill>
                <a:latin typeface="Arial"/>
                <a:ea typeface="Arial"/>
                <a:cs typeface="Arial"/>
                <a:sym typeface="Arial"/>
              </a:rPr>
              <a:t>Overview of Intel </a:t>
            </a:r>
            <a:r>
              <a:rPr lang="en-US" sz="1200" b="0" i="0" u="none" strike="noStrike" kern="1200" cap="none" dirty="0" err="1" smtClean="0">
                <a:solidFill>
                  <a:schemeClr val="dk1"/>
                </a:solidFill>
                <a:latin typeface="Arial"/>
                <a:ea typeface="Arial"/>
                <a:cs typeface="Arial"/>
                <a:sym typeface="Arial"/>
              </a:rPr>
              <a:t>IoT</a:t>
            </a:r>
            <a:r>
              <a:rPr lang="en-US" sz="1200" b="0" i="0" u="none" strike="noStrike" kern="1200" cap="none" baseline="0" dirty="0" smtClean="0">
                <a:solidFill>
                  <a:schemeClr val="dk1"/>
                </a:solidFill>
                <a:latin typeface="Arial"/>
                <a:ea typeface="Arial"/>
                <a:cs typeface="Arial"/>
                <a:sym typeface="Arial"/>
              </a:rPr>
              <a:t> Architecture: </a:t>
            </a:r>
          </a:p>
          <a:p>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 Start: Things – Sensors, Actuators – webcams, temperature, light, servos, etc. </a:t>
            </a:r>
          </a:p>
          <a:p>
            <a:r>
              <a:rPr lang="en-US" sz="1200" b="0" i="0" u="none" strike="noStrike" kern="1200" cap="none" baseline="0" dirty="0" smtClean="0">
                <a:solidFill>
                  <a:schemeClr val="dk1"/>
                </a:solidFill>
                <a:latin typeface="Arial"/>
                <a:ea typeface="Arial"/>
                <a:cs typeface="Arial"/>
                <a:sym typeface="Arial"/>
              </a:rPr>
              <a:t> </a:t>
            </a:r>
          </a:p>
          <a:p>
            <a:r>
              <a:rPr lang="en-US" sz="1200" b="0" i="0" u="none" strike="noStrike" kern="1200" cap="none" baseline="0" dirty="0" smtClean="0">
                <a:solidFill>
                  <a:schemeClr val="dk1"/>
                </a:solidFill>
                <a:latin typeface="Arial"/>
                <a:ea typeface="Arial"/>
                <a:cs typeface="Arial"/>
                <a:sym typeface="Arial"/>
              </a:rPr>
              <a:t>- Finish: Cloud Based Analytics – Deep Learning, Predictive Maintenance, Big Data - AWS</a:t>
            </a:r>
          </a:p>
          <a:p>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 Well technically the finish is deciding what actions to take from the analytics, but Intel can</a:t>
            </a:r>
            <a:r>
              <a:rPr lang="uk-UA" sz="1200" b="0" i="0" u="none" strike="noStrike" kern="1200" cap="none" baseline="0" dirty="0" smtClean="0">
                <a:solidFill>
                  <a:schemeClr val="dk1"/>
                </a:solidFill>
                <a:latin typeface="Arial"/>
                <a:ea typeface="Arial"/>
                <a:cs typeface="Arial"/>
                <a:sym typeface="Arial"/>
              </a:rPr>
              <a:t>’</a:t>
            </a:r>
            <a:r>
              <a:rPr lang="en-US" sz="1200" b="0" i="0" u="none" strike="noStrike" kern="1200" cap="none" baseline="0" dirty="0" smtClean="0">
                <a:solidFill>
                  <a:schemeClr val="dk1"/>
                </a:solidFill>
                <a:latin typeface="Arial"/>
                <a:ea typeface="Arial"/>
                <a:cs typeface="Arial"/>
                <a:sym typeface="Arial"/>
              </a:rPr>
              <a:t>t help you there. </a:t>
            </a:r>
          </a:p>
          <a:p>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 How do we get from start to end? Intel Gateways and AWS servers. </a:t>
            </a:r>
          </a:p>
          <a:p>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 Things need a way to talk to the data center. They often don’t have a built in internet connection. They use serial protocols like </a:t>
            </a:r>
            <a:r>
              <a:rPr lang="en-US" sz="1200" b="0" i="0" u="none" strike="noStrike" kern="1200" cap="none" baseline="0" dirty="0" err="1" smtClean="0">
                <a:solidFill>
                  <a:schemeClr val="dk1"/>
                </a:solidFill>
                <a:latin typeface="Arial"/>
                <a:ea typeface="Arial"/>
                <a:cs typeface="Arial"/>
                <a:sym typeface="Arial"/>
              </a:rPr>
              <a:t>modbus</a:t>
            </a:r>
            <a:r>
              <a:rPr lang="en-US" sz="1200" b="0" i="0" u="none" strike="noStrike" kern="1200" cap="none" baseline="0" dirty="0" smtClean="0">
                <a:solidFill>
                  <a:schemeClr val="dk1"/>
                </a:solidFill>
                <a:latin typeface="Arial"/>
                <a:ea typeface="Arial"/>
                <a:cs typeface="Arial"/>
                <a:sym typeface="Arial"/>
              </a:rPr>
              <a:t>, I2C, short range radios like </a:t>
            </a:r>
            <a:r>
              <a:rPr lang="en-US" sz="1200" b="0" i="0" u="none" strike="noStrike" kern="1200" cap="none" baseline="0" dirty="0" err="1" smtClean="0">
                <a:solidFill>
                  <a:schemeClr val="dk1"/>
                </a:solidFill>
                <a:latin typeface="Arial"/>
                <a:ea typeface="Arial"/>
                <a:cs typeface="Arial"/>
                <a:sym typeface="Arial"/>
              </a:rPr>
              <a:t>bluetooth</a:t>
            </a:r>
            <a:r>
              <a:rPr lang="en-US" sz="1200" b="0" i="0" u="none" strike="noStrike" kern="1200" cap="none" baseline="0" dirty="0" smtClean="0">
                <a:solidFill>
                  <a:schemeClr val="dk1"/>
                </a:solidFill>
                <a:latin typeface="Arial"/>
                <a:ea typeface="Arial"/>
                <a:cs typeface="Arial"/>
                <a:sym typeface="Arial"/>
              </a:rPr>
              <a:t>, </a:t>
            </a:r>
            <a:r>
              <a:rPr lang="en-US" sz="1200" b="0" i="0" u="none" strike="noStrike" kern="1200" cap="none" baseline="0" dirty="0" err="1" smtClean="0">
                <a:solidFill>
                  <a:schemeClr val="dk1"/>
                </a:solidFill>
                <a:latin typeface="Arial"/>
                <a:ea typeface="Arial"/>
                <a:cs typeface="Arial"/>
                <a:sym typeface="Arial"/>
              </a:rPr>
              <a:t>zigbee</a:t>
            </a:r>
            <a:r>
              <a:rPr lang="en-US" sz="1200" b="0" i="0" u="none" strike="noStrike" kern="1200" cap="none" baseline="0" dirty="0" smtClean="0">
                <a:solidFill>
                  <a:schemeClr val="dk1"/>
                </a:solidFill>
                <a:latin typeface="Arial"/>
                <a:ea typeface="Arial"/>
                <a:cs typeface="Arial"/>
                <a:sym typeface="Arial"/>
              </a:rPr>
              <a:t>, </a:t>
            </a:r>
            <a:r>
              <a:rPr lang="en-US" sz="1200" b="0" i="0" u="none" strike="noStrike" kern="1200" cap="none" baseline="0" dirty="0" err="1" smtClean="0">
                <a:solidFill>
                  <a:schemeClr val="dk1"/>
                </a:solidFill>
                <a:latin typeface="Arial"/>
                <a:ea typeface="Arial"/>
                <a:cs typeface="Arial"/>
                <a:sym typeface="Arial"/>
              </a:rPr>
              <a:t>zwave</a:t>
            </a:r>
            <a:r>
              <a:rPr lang="en-US" sz="1200" b="0" i="0" u="none" strike="noStrike" kern="1200" cap="none" baseline="0" dirty="0" smtClean="0">
                <a:solidFill>
                  <a:schemeClr val="dk1"/>
                </a:solidFill>
                <a:latin typeface="Arial"/>
                <a:ea typeface="Arial"/>
                <a:cs typeface="Arial"/>
                <a:sym typeface="Arial"/>
              </a:rPr>
              <a:t>. By connecting over those protocols to a gateway the things have a way of communicating to the data center.  </a:t>
            </a:r>
          </a:p>
          <a:p>
            <a:endParaRPr lang="en-US" sz="1200" b="0" i="0" u="none" strike="noStrike" kern="1200" cap="none" baseline="0" dirty="0" smtClean="0">
              <a:solidFill>
                <a:schemeClr val="dk1"/>
              </a:solidFill>
              <a:latin typeface="Arial"/>
              <a:ea typeface="Arial"/>
              <a:cs typeface="Arial"/>
              <a:sym typeface="Arial"/>
            </a:endParaRPr>
          </a:p>
          <a:p>
            <a:pPr marL="171450" indent="-171450">
              <a:buFontTx/>
              <a:buChar char="-"/>
            </a:pPr>
            <a:r>
              <a:rPr lang="en-US" sz="1200" b="0" i="0" u="none" strike="noStrike" kern="1200" cap="none" baseline="0" dirty="0" smtClean="0">
                <a:solidFill>
                  <a:schemeClr val="dk1"/>
                </a:solidFill>
                <a:latin typeface="Arial"/>
                <a:ea typeface="Arial"/>
                <a:cs typeface="Arial"/>
                <a:sym typeface="Arial"/>
              </a:rPr>
              <a:t>By acting like a central data hub the gateway can also accomplish a few other important functions. Even if the things could communicate to the internet on their own, that</a:t>
            </a:r>
            <a:r>
              <a:rPr lang="uk-UA" sz="1200" b="0" i="0" u="none" strike="noStrike" kern="1200" cap="none" baseline="0" dirty="0" smtClean="0">
                <a:solidFill>
                  <a:schemeClr val="dk1"/>
                </a:solidFill>
                <a:latin typeface="Arial"/>
                <a:ea typeface="Arial"/>
                <a:cs typeface="Arial"/>
                <a:sym typeface="Arial"/>
              </a:rPr>
              <a:t>’</a:t>
            </a:r>
            <a:r>
              <a:rPr lang="en-US" sz="1200" b="0" i="0" u="none" strike="noStrike" kern="1200" cap="none" baseline="0" dirty="0" smtClean="0">
                <a:solidFill>
                  <a:schemeClr val="dk1"/>
                </a:solidFill>
                <a:latin typeface="Arial"/>
                <a:ea typeface="Arial"/>
                <a:cs typeface="Arial"/>
                <a:sym typeface="Arial"/>
              </a:rPr>
              <a:t>s not a schema that you would want to use. Dealing with that number of individual connections is going to be pretty inefficient and really insecure. More connections is going to means larger surface area for any kind of malicious attacks. So minimizing the number of connections is going to go a long way to help your </a:t>
            </a:r>
            <a:r>
              <a:rPr lang="en-US" sz="1200" b="0" i="0" u="none" strike="noStrike" kern="1200" cap="none" baseline="0" dirty="0" err="1" smtClean="0">
                <a:solidFill>
                  <a:schemeClr val="dk1"/>
                </a:solidFill>
                <a:latin typeface="Arial"/>
                <a:ea typeface="Arial"/>
                <a:cs typeface="Arial"/>
                <a:sym typeface="Arial"/>
              </a:rPr>
              <a:t>iot</a:t>
            </a:r>
            <a:r>
              <a:rPr lang="en-US" sz="1200" b="0" i="0" u="none" strike="noStrike" kern="1200" cap="none" baseline="0" dirty="0" smtClean="0">
                <a:solidFill>
                  <a:schemeClr val="dk1"/>
                </a:solidFill>
                <a:latin typeface="Arial"/>
                <a:ea typeface="Arial"/>
                <a:cs typeface="Arial"/>
                <a:sym typeface="Arial"/>
              </a:rPr>
              <a:t> deployment be more secure. </a:t>
            </a:r>
          </a:p>
          <a:p>
            <a:pPr marL="171450" indent="-171450">
              <a:buFontTx/>
              <a:buChar char="-"/>
            </a:pPr>
            <a:endParaRPr lang="en-US" sz="1200" b="0" i="0" u="none" strike="noStrike" kern="1200" cap="none" baseline="0" dirty="0" smtClean="0">
              <a:solidFill>
                <a:schemeClr val="dk1"/>
              </a:solidFill>
              <a:latin typeface="Arial"/>
              <a:ea typeface="Arial"/>
              <a:cs typeface="Arial"/>
              <a:sym typeface="Arial"/>
            </a:endParaRPr>
          </a:p>
          <a:p>
            <a:r>
              <a:rPr lang="en-US" sz="1200" b="0" i="0" u="none" strike="noStrike" kern="1200" cap="none" baseline="0" dirty="0" smtClean="0">
                <a:solidFill>
                  <a:schemeClr val="dk1"/>
                </a:solidFill>
                <a:latin typeface="Arial"/>
                <a:ea typeface="Arial"/>
                <a:cs typeface="Arial"/>
                <a:sym typeface="Arial"/>
              </a:rPr>
              <a:t>This gateway will also be handling all of the edge compute that we need to do when we want to run local computer vision analysis.  </a:t>
            </a:r>
          </a:p>
          <a:p>
            <a:endParaRPr lang="en-US" sz="1200" b="0" i="0" u="none" strike="noStrike" kern="1200" cap="none" baseline="0" dirty="0" smtClean="0">
              <a:solidFill>
                <a:schemeClr val="dk1"/>
              </a:solidFill>
              <a:latin typeface="Arial"/>
              <a:ea typeface="Arial"/>
              <a:cs typeface="Arial"/>
              <a:sym typeface="Arial"/>
            </a:endParaRPr>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619974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when I talk about Intel Gateways I am referring to the NUC Gateway. A</a:t>
            </a:r>
            <a:r>
              <a:rPr lang="en-US" baseline="0" dirty="0" smtClean="0"/>
              <a:t> NUC is a ”Next Unit of Computing” a term coined by intel to which refer to a series of small, customizable PCs which come in a wide range of specifications. The specifications range from lightweight prototype devices meant for a simple smart home system, all the way up to a hardened commercial grade device with industrial I/O running on the latest generation i7. </a:t>
            </a:r>
            <a:endParaRPr lang="en-US" dirty="0"/>
          </a:p>
        </p:txBody>
      </p:sp>
      <p:sp>
        <p:nvSpPr>
          <p:cNvPr id="4" name="Slide Number Placeholder 3"/>
          <p:cNvSpPr>
            <a:spLocks noGrp="1"/>
          </p:cNvSpPr>
          <p:nvPr>
            <p:ph type="sldNum" idx="10"/>
          </p:nvPr>
        </p:nvSpPr>
        <p:spPr/>
        <p:txBody>
          <a:bodyPr/>
          <a:lstStyle/>
          <a:p>
            <a:pPr>
              <a:buClr>
                <a:srgbClr val="000000"/>
              </a:buClr>
              <a:buSzPct val="25000"/>
              <a:buFont typeface="Arial"/>
              <a:buNone/>
            </a:pPr>
            <a:fld id="{00000000-1234-1234-1234-123412341234}" type="slidenum">
              <a:rPr lang="en-US" smtClean="0">
                <a:solidFill>
                  <a:prstClr val="black"/>
                </a:solidFill>
              </a:rPr>
              <a:pPr>
                <a:buClr>
                  <a:srgbClr val="000000"/>
                </a:buClr>
                <a:buSzPct val="25000"/>
                <a:buFont typeface="Arial"/>
                <a:buNone/>
              </a:pPr>
              <a:t>8</a:t>
            </a:fld>
            <a:endParaRPr lang="en-US">
              <a:solidFill>
                <a:prstClr val="black"/>
              </a:solidFill>
            </a:endParaRPr>
          </a:p>
        </p:txBody>
      </p:sp>
    </p:spTree>
    <p:extLst>
      <p:ext uri="{BB962C8B-B14F-4D97-AF65-F5344CB8AC3E}">
        <p14:creationId xmlns:p14="http://schemas.microsoft.com/office/powerpoint/2010/main" val="1594985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the right amount of compute</a:t>
            </a:r>
            <a:r>
              <a:rPr lang="en-US" baseline="0" dirty="0" smtClean="0"/>
              <a:t> power – find a balance between power requirements, heat, cost. </a:t>
            </a:r>
          </a:p>
          <a:p>
            <a:endParaRPr lang="en-US" baseline="0" dirty="0" smtClean="0"/>
          </a:p>
          <a:p>
            <a:r>
              <a:rPr lang="en-US" baseline="0" dirty="0" smtClean="0"/>
              <a:t>Since all of the processors use the same x86-64 architecture you can shift from one platform to another without having to worry about architecture compatibility.  </a:t>
            </a:r>
            <a:endParaRPr lang="en-US" dirty="0"/>
          </a:p>
        </p:txBody>
      </p:sp>
      <p:sp>
        <p:nvSpPr>
          <p:cNvPr id="4" name="Slide Number Placeholder 3"/>
          <p:cNvSpPr>
            <a:spLocks noGrp="1"/>
          </p:cNvSpPr>
          <p:nvPr>
            <p:ph type="sldNum" sz="quarter" idx="10"/>
          </p:nvPr>
        </p:nvSpPr>
        <p:spPr/>
        <p:txBody>
          <a:bodyPr/>
          <a:lstStyle/>
          <a:p>
            <a:fld id="{9634886B-3DE4-5447-A8AA-2ADEB216F3F0}" type="slidenum">
              <a:rPr lang="en-US" smtClean="0"/>
              <a:t>9</a:t>
            </a:fld>
            <a:endParaRPr lang="en-US"/>
          </a:p>
        </p:txBody>
      </p:sp>
    </p:spTree>
    <p:extLst>
      <p:ext uri="{BB962C8B-B14F-4D97-AF65-F5344CB8AC3E}">
        <p14:creationId xmlns:p14="http://schemas.microsoft.com/office/powerpoint/2010/main" val="268936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Empowering the </a:t>
            </a:r>
            <a:r>
              <a:rPr lang="en-US" dirty="0" err="1"/>
              <a:t>IoT</a:t>
            </a:r>
            <a:r>
              <a:rPr lang="en-US" dirty="0"/>
              <a:t> developer</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Gold Deck</a:t>
            </a:r>
          </a:p>
        </p:txBody>
      </p:sp>
      <p:pic>
        <p:nvPicPr>
          <p:cNvPr id="4" name="Picture 3" descr="intel_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4549" y="470373"/>
            <a:ext cx="1691537" cy="1110072"/>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2"/>
            <a:ext cx="5954183" cy="6358465"/>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a:ea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chemeClr val="accent3"/>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36577" y="2500173"/>
            <a:ext cx="2811727" cy="1853184"/>
          </a:xfrm>
          <a:prstGeom prst="rect">
            <a:avLst/>
          </a:prstGeom>
          <a:noFill/>
          <a:extLst>
            <a:ext uri="{909E8E84-426E-40dd-AFC4-6F175D3DCCD1}">
              <a14:hiddenFill xmlns="" xmlns:a14="http://schemas.microsoft.com/office/drawing/2010/main">
                <a:solidFill>
                  <a:srgbClr val="FFFFFF"/>
                </a:solidFill>
              </a14:hiddenFill>
            </a:ext>
          </a:extLst>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2" name="Picture 1" descr="int_experience_i_hrz_wht_rgb_30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52152" y="2501297"/>
            <a:ext cx="4849745" cy="201426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endParaRPr lang="en-US" dirty="0">
              <a:solidFill>
                <a:prstClr val="black"/>
              </a:solidFill>
              <a:sym typeface="Arial"/>
            </a:endParaRPr>
          </a:p>
        </p:txBody>
      </p:sp>
      <p:sp>
        <p:nvSpPr>
          <p:cNvPr id="6" name="Slide Number Placeholder 5"/>
          <p:cNvSpPr>
            <a:spLocks noGrp="1"/>
          </p:cNvSpPr>
          <p:nvPr>
            <p:ph type="sldNum" sz="quarter" idx="12"/>
          </p:nvPr>
        </p:nvSpPr>
        <p:spPr>
          <a:xfrm>
            <a:off x="10556296" y="6432515"/>
            <a:ext cx="1451640" cy="425484"/>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28pt</a:t>
            </a:r>
            <a:r>
              <a:rPr lang="en-US" dirty="0"/>
              <a:t> Intel Clear Light Headline</a:t>
            </a:r>
          </a:p>
        </p:txBody>
      </p:sp>
      <p:sp>
        <p:nvSpPr>
          <p:cNvPr id="8" name="Content Placeholder 7"/>
          <p:cNvSpPr>
            <a:spLocks noGrp="1"/>
          </p:cNvSpPr>
          <p:nvPr>
            <p:ph sz="quarter" idx="13" hasCustomPrompt="1"/>
          </p:nvPr>
        </p:nvSpPr>
        <p:spPr>
          <a:xfrm>
            <a:off x="607484" y="1604434"/>
            <a:ext cx="10970683" cy="4567767"/>
          </a:xfrm>
        </p:spPr>
        <p:txBody>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9" name="Footer Placeholder 4"/>
          <p:cNvSpPr>
            <a:spLocks noGrp="1"/>
          </p:cNvSpPr>
          <p:nvPr>
            <p:ph type="ftr" sz="quarter" idx="3"/>
          </p:nvPr>
        </p:nvSpPr>
        <p:spPr>
          <a:xfrm>
            <a:off x="8071173" y="6450858"/>
            <a:ext cx="3860800" cy="36512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sym typeface="Aria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11" name="Picture 10" descr="StackedISWhite.png"/>
          <p:cNvPicPr>
            <a:picLocks noChangeAspect="1"/>
          </p:cNvPicPr>
          <p:nvPr userDrawn="1"/>
        </p:nvPicPr>
        <p:blipFill>
          <a:blip r:embed="rId3"/>
          <a:stretch>
            <a:fillRect/>
          </a:stretch>
        </p:blipFill>
        <p:spPr>
          <a:xfrm>
            <a:off x="616826" y="533064"/>
            <a:ext cx="1641001" cy="1542997"/>
          </a:xfrm>
          <a:prstGeom prst="rect">
            <a:avLst/>
          </a:prstGeom>
        </p:spPr>
      </p:pic>
    </p:spTree>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rgbClr val="F3D54E"/>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16pt Intel Clear Subhead, Date, Etc.</a:t>
            </a:r>
            <a:endParaRPr lang="en-US" dirty="0"/>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292526" y="301124"/>
            <a:ext cx="1875677" cy="1538477"/>
          </a:xfrm>
          <a:prstGeom prst="rect">
            <a:avLst/>
          </a:prstGeom>
          <a:noFill/>
          <a:extLst>
            <a:ext uri="{909E8E84-426E-40dd-AFC4-6F175D3DCCD1}">
              <a14:hiddenFill xmlns="" xmlns:a14="http://schemas.microsoft.com/office/drawing/2010/main">
                <a:solidFill>
                  <a:srgbClr val="FFFFFF"/>
                </a:solidFill>
              </a14:hiddenFill>
            </a:ext>
          </a:extLst>
        </p:spPr>
      </p:pic>
      <p:sp>
        <p:nvSpPr>
          <p:cNvPr id="30" name="Rectangle 29"/>
          <p:cNvSpPr/>
          <p:nvPr userDrawn="1"/>
        </p:nvSpPr>
        <p:spPr>
          <a:xfrm>
            <a:off x="0" y="6354803"/>
            <a:ext cx="12192000" cy="512064"/>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32"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
        <p:nvSpPr>
          <p:cNvPr id="33" name="Slide Number Placeholder 5"/>
          <p:cNvSpPr>
            <a:spLocks noGrp="1"/>
          </p:cNvSpPr>
          <p:nvPr>
            <p:ph type="sldNum" sz="quarter" idx="4"/>
          </p:nvPr>
        </p:nvSpPr>
        <p:spPr>
          <a:xfrm>
            <a:off x="11658601" y="6417962"/>
            <a:ext cx="349335" cy="329447"/>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fld id="{EE2556C5-CE8C-6547-B838-EA80C61A4AF7}" type="slidenum">
              <a:rPr lang="en-US" smtClean="0">
                <a:solidFill>
                  <a:prstClr val="white"/>
                </a:solidFill>
              </a:rPr>
              <a:pPr/>
              <a:t>‹#›</a:t>
            </a:fld>
            <a:endParaRPr lang="en-US" dirty="0">
              <a:solidFill>
                <a:prstClr val="white"/>
              </a:solidFill>
            </a:endParaRPr>
          </a:p>
        </p:txBody>
      </p:sp>
      <p:pic>
        <p:nvPicPr>
          <p:cNvPr id="58" name="Picture 57" descr="StackedISWhite.png"/>
          <p:cNvPicPr>
            <a:picLocks noChangeAspect="1"/>
          </p:cNvPicPr>
          <p:nvPr userDrawn="1"/>
        </p:nvPicPr>
        <p:blipFill>
          <a:blip r:embed="rId3"/>
          <a:stretch>
            <a:fillRect/>
          </a:stretch>
        </p:blipFill>
        <p:spPr>
          <a:xfrm>
            <a:off x="11059167" y="6407851"/>
            <a:ext cx="419655" cy="394592"/>
          </a:xfrm>
          <a:prstGeom prst="rect">
            <a:avLst/>
          </a:prstGeom>
        </p:spPr>
      </p:pic>
      <p:cxnSp>
        <p:nvCxnSpPr>
          <p:cNvPr id="74" name="Straight Connector 73"/>
          <p:cNvCxnSpPr/>
          <p:nvPr userDrawn="1"/>
        </p:nvCxnSpPr>
        <p:spPr>
          <a:xfrm rot="5400000">
            <a:off x="11451167" y="6608236"/>
            <a:ext cx="381004" cy="1"/>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lvl2pPr>
            <a:lvl3pPr>
              <a:defRPr sz="2400"/>
            </a:lvl3pPr>
            <a:lvl4pPr>
              <a:defRPr sz="2133"/>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Drag picture to placeholder or click icon to add</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smtClean="0">
                <a:latin typeface="Arial"/>
              </a:rPr>
              <a:t>Drag picture to placeholder or click icon to add</a:t>
            </a:r>
            <a:endParaRPr lang="en-US" sz="1467" dirty="0">
              <a:latin typeface="Aria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solidFill>
                <a:prstClr val="white"/>
              </a:solidFill>
            </a:endParaRPr>
          </a:p>
        </p:txBody>
      </p:sp>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2"/>
                </a:solidFill>
                <a:latin typeface="+mn-lt"/>
                <a:cs typeface="Intel Clear Light" panose="020B0404020203020204" pitchFamily="34" charset="0"/>
              </a:defRPr>
            </a:lvl1pPr>
            <a:lvl2pPr marL="556670" indent="-300559">
              <a:buFont typeface="Lucida Grande"/>
              <a:buChar char="−"/>
              <a:defRPr sz="1600" baseline="0">
                <a:latin typeface="+mn-lt"/>
                <a:cs typeface="Intel Clear" panose="020B0604020203020204" pitchFamily="34" charset="0"/>
              </a:defRPr>
            </a:lvl2pPr>
            <a:lvl3pPr marL="914377" indent="-304792">
              <a:defRPr sz="1600">
                <a:latin typeface="+mn-lt"/>
              </a:defRPr>
            </a:lvl3pPr>
            <a:lvl4pPr>
              <a:defRPr sz="1467">
                <a:latin typeface="+mn-lt"/>
              </a:defRPr>
            </a:lvl4pPr>
            <a:lvl5pPr>
              <a:defRPr sz="140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dirty="0">
              <a:solidFill>
                <a:prstClr val="white"/>
              </a:solidFill>
            </a:endParaRP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0445"/>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11623624" y="6394031"/>
            <a:ext cx="384312"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8"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18271"/>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6" name="Slide Number Placeholder 5"/>
          <p:cNvSpPr>
            <a:spLocks noGrp="1"/>
          </p:cNvSpPr>
          <p:nvPr>
            <p:ph type="sldNum" sz="quarter" idx="12"/>
          </p:nvPr>
        </p:nvSpPr>
        <p:spPr>
          <a:xfrm>
            <a:off x="11623624" y="6394031"/>
            <a:ext cx="384312"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Neo Sans Inte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11"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237818" y="3"/>
            <a:ext cx="5954183" cy="6340821"/>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607484" y="411797"/>
            <a:ext cx="5342467" cy="1158240"/>
          </a:xfrm>
        </p:spPr>
        <p:txBody>
          <a:bodyPr>
            <a:noAutofit/>
          </a:bodyPr>
          <a:lstStyle>
            <a:lvl1pPr>
              <a:defRPr sz="3733" b="0" i="0" baseline="0">
                <a:latin typeface="Intel Clear"/>
                <a:cs typeface="Intel Clear"/>
              </a:defRPr>
            </a:lvl1pPr>
          </a:lstStyle>
          <a:p>
            <a:r>
              <a:rPr lang="en-US" dirty="0" smtClean="0"/>
              <a:t>28pt Intel Clear Headline</a:t>
            </a:r>
            <a:endParaRPr lang="en-US" dirty="0"/>
          </a:p>
        </p:txBody>
      </p:sp>
      <p:sp>
        <p:nvSpPr>
          <p:cNvPr id="6" name="Slide Number Placeholder 5"/>
          <p:cNvSpPr>
            <a:spLocks noGrp="1"/>
          </p:cNvSpPr>
          <p:nvPr>
            <p:ph type="sldNum" sz="quarter" idx="12"/>
          </p:nvPr>
        </p:nvSpPr>
        <p:spPr>
          <a:xfrm>
            <a:off x="11634075" y="6394031"/>
            <a:ext cx="37386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607485" y="1766992"/>
            <a:ext cx="5342467" cy="4567767"/>
          </a:xfrm>
        </p:spPr>
        <p:txBody>
          <a:bodyPr vert="horz" lIns="0" tIns="0" rIns="0" bIns="0" rtlCol="0">
            <a:noAutofit/>
          </a:bodyPr>
          <a:lstStyle>
            <a:lvl1pPr>
              <a:defRPr lang="en-US" dirty="0" smtClean="0"/>
            </a:lvl1pPr>
            <a:lvl2pPr>
              <a:defRPr lang="en-US" dirty="0" smtClean="0"/>
            </a:lvl2pPr>
            <a:lvl3pPr>
              <a:defRPr lang="en-US" sz="1867" dirty="0" smtClean="0"/>
            </a:lvl3pPr>
            <a:lvl4pPr>
              <a:defRPr lang="en-US" sz="1600" dirty="0" smtClean="0"/>
            </a:lvl4pPr>
            <a:lvl5pPr>
              <a:defRPr lang="en-US" sz="16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7"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607484" y="4321533"/>
            <a:ext cx="10363200" cy="1500187"/>
          </a:xfrm>
        </p:spPr>
        <p:txBody>
          <a:bodyPr anchor="t" anchorCtr="0">
            <a:noAutofit/>
          </a:bodyPr>
          <a:lstStyle>
            <a:lvl1pPr marL="0" indent="0">
              <a:buNone/>
              <a:defRPr sz="2133" b="0" baseline="0">
                <a:solidFill>
                  <a:schemeClr val="accent2"/>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5"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614258" y="518971"/>
            <a:ext cx="2829021" cy="118304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607484" y="2810749"/>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607484" y="4321533"/>
            <a:ext cx="10363200" cy="1500187"/>
          </a:xfrm>
        </p:spPr>
        <p:txBody>
          <a:bodyPr anchor="t" anchorCtr="0">
            <a:noAutofit/>
          </a:bodyPr>
          <a:lstStyle>
            <a:lvl1pPr marL="0" indent="0">
              <a:buNone/>
              <a:defRPr sz="2133" b="0" i="0" baseline="0">
                <a:solidFill>
                  <a:srgbClr val="F3D54E"/>
                </a:solidFill>
                <a:latin typeface="Intel Clear"/>
                <a:cs typeface="Intel Clear"/>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Tree>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7484" y="2979843"/>
            <a:ext cx="10363200" cy="1500187"/>
          </a:xfrm>
        </p:spPr>
        <p:txBody>
          <a:bodyPr anchor="t" anchorCtr="0">
            <a:noAutofit/>
          </a:bodyPr>
          <a:lstStyle>
            <a:lvl1pPr marL="0" indent="0">
              <a:buNone/>
              <a:defRPr sz="5333"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607484" y="1469059"/>
            <a:ext cx="10363200" cy="1362075"/>
          </a:xfrm>
        </p:spPr>
        <p:txBody>
          <a:bodyPr anchor="b" anchorCtr="0">
            <a:noAutofit/>
          </a:bodyPr>
          <a:lstStyle>
            <a:lvl1pPr algn="l">
              <a:lnSpc>
                <a:spcPct val="80000"/>
              </a:lnSpc>
              <a:defRPr sz="5333"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
        <p:nvSpPr>
          <p:cNvPr id="5"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484" y="3013451"/>
            <a:ext cx="10363200" cy="1362075"/>
          </a:xfrm>
        </p:spPr>
        <p:txBody>
          <a:bodyPr anchor="b" anchorCtr="0">
            <a:noAutofit/>
          </a:bodyPr>
          <a:lstStyle>
            <a:lvl1pPr algn="l">
              <a:lnSpc>
                <a:spcPct val="80000"/>
              </a:lnSpc>
              <a:defRPr sz="72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607484" y="4465049"/>
            <a:ext cx="10363200" cy="1500187"/>
          </a:xfrm>
        </p:spPr>
        <p:txBody>
          <a:bodyPr anchor="t" anchorCtr="0">
            <a:noAutofit/>
          </a:bodyPr>
          <a:lstStyle>
            <a:lvl1pPr marL="0" indent="0">
              <a:buNone/>
              <a:defRPr sz="2133" b="0" baseline="0">
                <a:solidFill>
                  <a:srgbClr val="F3D54E"/>
                </a:solidFill>
                <a:latin typeface="+mn-lt"/>
                <a:cs typeface="Intel Clear" panose="020B0604020203020204" pitchFamily="34" charset="0"/>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2"/>
            <a:ext cx="12192000" cy="3432175"/>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607484" y="411797"/>
            <a:ext cx="10972800" cy="115824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7"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solidFill>
                <a:prstClr val="white"/>
              </a:solidFill>
            </a:endParaRPr>
          </a:p>
        </p:txBody>
      </p:sp>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StackedISWhite.png"/>
          <p:cNvPicPr>
            <a:picLocks noChangeAspect="1"/>
          </p:cNvPicPr>
          <p:nvPr userDrawn="1"/>
        </p:nvPicPr>
        <p:blipFill>
          <a:blip r:embed="rId3"/>
          <a:stretch>
            <a:fillRect/>
          </a:stretch>
        </p:blipFill>
        <p:spPr>
          <a:xfrm>
            <a:off x="4651645" y="2508544"/>
            <a:ext cx="2780367" cy="2614317"/>
          </a:xfrm>
          <a:prstGeom prst="rect">
            <a:avLst/>
          </a:prstGeom>
        </p:spPr>
      </p:pic>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12192000" cy="6358467"/>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srgbClr val="0071C5"/>
              </a:solidFill>
            </a:endParaRPr>
          </a:p>
        </p:txBody>
      </p:sp>
      <p:pic>
        <p:nvPicPr>
          <p:cNvPr id="5" name="Picture 4" descr="StackedISWhite.png"/>
          <p:cNvPicPr>
            <a:picLocks noChangeAspect="1"/>
          </p:cNvPicPr>
          <p:nvPr userDrawn="1"/>
        </p:nvPicPr>
        <p:blipFill>
          <a:blip r:embed="rId2"/>
          <a:stretch>
            <a:fillRect/>
          </a:stretch>
        </p:blipFill>
        <p:spPr>
          <a:xfrm>
            <a:off x="4651645" y="2508544"/>
            <a:ext cx="2780367" cy="2614317"/>
          </a:xfrm>
          <a:prstGeom prst="rect">
            <a:avLst/>
          </a:prstGeom>
        </p:spPr>
      </p:pic>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1"/>
            <a:ext cx="2743200" cy="365125"/>
          </a:xfrm>
          <a:prstGeom prst="rect">
            <a:avLst/>
          </a:prstGeom>
        </p:spPr>
        <p:txBody>
          <a:bodyPr/>
          <a:lstStyle/>
          <a:p>
            <a:pPr defTabSz="609585"/>
            <a:fld id="{5695EFAE-97D9-482A-8603-BDA4FE5A83E6}" type="datetimeFigureOut">
              <a:rPr lang="en-US" smtClean="0">
                <a:solidFill>
                  <a:prstClr val="black"/>
                </a:solidFill>
              </a:rPr>
              <a:pPr defTabSz="609585"/>
              <a:t>11/1/17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white"/>
              </a:solidFill>
            </a:endParaRPr>
          </a:p>
        </p:txBody>
      </p:sp>
      <p:sp>
        <p:nvSpPr>
          <p:cNvPr id="6" name="Slide Number Placeholder 5"/>
          <p:cNvSpPr>
            <a:spLocks noGrp="1"/>
          </p:cNvSpPr>
          <p:nvPr>
            <p:ph type="sldNum" sz="quarter" idx="12"/>
          </p:nvPr>
        </p:nvSpPr>
        <p:spPr/>
        <p:txBody>
          <a:bodyPr/>
          <a:lstStyle/>
          <a:p>
            <a:fld id="{EA15E00A-457A-4DC3-AA03-374ABBD35A5E}" type="slidenum">
              <a:rPr lang="en-US" smtClean="0">
                <a:solidFill>
                  <a:prstClr val="white"/>
                </a:solidFill>
              </a:rPr>
              <a:pPr/>
              <a:t>‹#›</a:t>
            </a:fld>
            <a:endParaRPr lang="en-US">
              <a:solidFill>
                <a:prstClr val="white"/>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602397" y="510892"/>
            <a:ext cx="1664065" cy="1106467"/>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ctrTitle" hasCustomPrompt="1"/>
          </p:nvPr>
        </p:nvSpPr>
        <p:spPr>
          <a:xfrm>
            <a:off x="592916" y="3305897"/>
            <a:ext cx="10950515" cy="1470025"/>
          </a:xfrm>
        </p:spPr>
        <p:txBody>
          <a:bodyPr lIns="0" rIns="0" anchor="b" anchorCtr="0">
            <a:noAutofit/>
          </a:bodyPr>
          <a:lstStyle>
            <a:lvl1pPr>
              <a:lnSpc>
                <a:spcPct val="80000"/>
              </a:lnSpc>
              <a:defRPr sz="8666"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607484" y="4657344"/>
            <a:ext cx="8440283" cy="1233813"/>
          </a:xfrm>
        </p:spPr>
        <p:txBody>
          <a:bodyPr lIns="0" rIns="0">
            <a:noAutofit/>
          </a:bodyPr>
          <a:lstStyle>
            <a:lvl1pPr marL="0" indent="0" algn="l">
              <a:buNone/>
              <a:defRPr sz="2133" b="0" i="0" baseline="0">
                <a:solidFill>
                  <a:schemeClr val="accent3"/>
                </a:solidFill>
                <a:latin typeface="Intel Clear"/>
                <a:cs typeface="Intel Clear"/>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16pt Intel Clear Subhead, Date, Etc.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6441018" y="1257907"/>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
        <p:nvSpPr>
          <p:cNvPr id="10" name="Picture Placeholder 8"/>
          <p:cNvSpPr>
            <a:spLocks noGrp="1"/>
          </p:cNvSpPr>
          <p:nvPr>
            <p:ph type="pic" sz="quarter" idx="14"/>
          </p:nvPr>
        </p:nvSpPr>
        <p:spPr>
          <a:xfrm>
            <a:off x="6441018" y="3791863"/>
            <a:ext cx="4241497" cy="2227933"/>
          </a:xfrm>
          <a:solidFill>
            <a:schemeClr val="bg2">
              <a:lumMod val="60000"/>
              <a:lumOff val="40000"/>
            </a:schemeClr>
          </a:solidFill>
        </p:spPr>
        <p:txBody>
          <a:bodyPr/>
          <a:lstStyle>
            <a:lvl1pPr>
              <a:defRPr sz="2400">
                <a:latin typeface="Intel Clear"/>
              </a:defRPr>
            </a:lvl1pPr>
          </a:lstStyle>
          <a:p>
            <a:r>
              <a:rPr lang="en-US" sz="1467">
                <a:latin typeface="Arial"/>
              </a:rPr>
              <a:t>Click icon to add picture</a:t>
            </a:r>
            <a:endParaRPr lang="en-US" sz="1467" dirty="0">
              <a:latin typeface="Aria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607485" y="1604433"/>
            <a:ext cx="5342468"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6237817" y="1604433"/>
            <a:ext cx="5340352" cy="4567767"/>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7485" y="1604434"/>
            <a:ext cx="10970684" cy="4567767"/>
          </a:xfrm>
        </p:spPr>
        <p:txBody>
          <a:bodyPr anchor="ctr" anchorCtr="0"/>
          <a:lstStyle>
            <a:lvl1pPr marL="253994" indent="-253994">
              <a:defRPr sz="4800" b="1" baseline="0">
                <a:solidFill>
                  <a:schemeClr val="accent1"/>
                </a:solidFill>
                <a:latin typeface="+mn-lt"/>
                <a:cs typeface="Intel Clear"/>
              </a:defRPr>
            </a:lvl1pPr>
            <a:lvl2pPr marL="556670" indent="-300559">
              <a:buFont typeface="Intel Clear" pitchFamily="34" charset="0"/>
              <a:buChar char="–"/>
              <a:defRPr sz="1600" baseline="0">
                <a:latin typeface="+mn-lt"/>
                <a:cs typeface="Intel Clear" panose="020B0604020203020204" pitchFamily="34" charset="0"/>
              </a:defRPr>
            </a:lvl2pPr>
            <a:lvl3pPr marL="914377" indent="-304792">
              <a:buFont typeface="Intel Clear" pitchFamily="34" charset="0"/>
              <a:buChar char="–"/>
              <a:defRPr sz="1600">
                <a:latin typeface="+mn-lt"/>
              </a:defRPr>
            </a:lvl3pPr>
            <a:lvl4pPr>
              <a:buFont typeface="Intel Clear" pitchFamily="34" charset="0"/>
              <a:buChar char="–"/>
              <a:defRPr sz="1467">
                <a:latin typeface="+mn-lt"/>
              </a:defRPr>
            </a:lvl4pPr>
            <a:lvl5pPr>
              <a:buFont typeface="Intel Clear" pitchFamily="34" charset="0"/>
              <a:buChar char="–"/>
              <a:defRPr sz="140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12192000" cy="6358467"/>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3432175"/>
            <a:ext cx="12192000" cy="2926292"/>
          </a:xfrm>
          <a:solidFill>
            <a:schemeClr val="bg2">
              <a:lumMod val="60000"/>
              <a:lumOff val="40000"/>
            </a:schemeClr>
          </a:solidFill>
        </p:spPr>
        <p:txBody>
          <a:bodyPr/>
          <a:lstStyle>
            <a:lvl1pPr marL="0" marR="0" indent="0" algn="l" defTabSz="609585" rtl="0" eaLnBrk="1" fontAlgn="auto" latinLnBrk="0" hangingPunct="1">
              <a:lnSpc>
                <a:spcPct val="100000"/>
              </a:lnSpc>
              <a:spcBef>
                <a:spcPts val="16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9163136" y="6432516"/>
            <a:ext cx="2844800" cy="365125"/>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607485" y="1604433"/>
            <a:ext cx="5342468"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6237817" y="1604433"/>
            <a:ext cx="5340352" cy="174572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867" dirty="0" smtClean="0">
                <a:solidFill>
                  <a:schemeClr val="tx2"/>
                </a:solidFill>
              </a:defRPr>
            </a:lvl3pPr>
            <a:lvl4pPr>
              <a:defRPr lang="en-US" sz="1600" dirty="0" smtClean="0">
                <a:solidFill>
                  <a:schemeClr val="tx2"/>
                </a:solidFill>
              </a:defRPr>
            </a:lvl4pPr>
            <a:lvl5pPr>
              <a:defRPr lang="en-US" sz="16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p:nvSpPr>
        <p:spPr>
          <a:xfrm>
            <a:off x="1345983" y="6634394"/>
            <a:ext cx="184731" cy="297454"/>
          </a:xfrm>
          <a:prstGeom prst="rect">
            <a:avLst/>
          </a:prstGeom>
          <a:noFill/>
        </p:spPr>
        <p:txBody>
          <a:bodyPr wrap="none" rtlCol="0">
            <a:spAutoFit/>
          </a:bodyPr>
          <a:lstStyle/>
          <a:p>
            <a:pPr defTabSz="609585"/>
            <a:endParaRPr lang="en-US" sz="1333" dirty="0">
              <a:solidFill>
                <a:srgbClr val="003C71"/>
              </a:solidFill>
              <a:cs typeface="Intel Clear"/>
              <a:sym typeface="Arial"/>
            </a:endParaRPr>
          </a:p>
        </p:txBody>
      </p:sp>
      <p:sp>
        <p:nvSpPr>
          <p:cNvPr id="10"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20" Type="http://schemas.openxmlformats.org/officeDocument/2006/relationships/image" Target="../media/image7.png"/><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Relationship Id="rId18" Type="http://schemas.openxmlformats.org/officeDocument/2006/relationships/slideLayout" Target="../slideLayouts/slideLayout37.xml"/><Relationship Id="rId19" Type="http://schemas.openxmlformats.org/officeDocument/2006/relationships/theme" Target="../theme/theme2.xml"/><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2116" y="6345936"/>
            <a:ext cx="12192000" cy="512064"/>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sym typeface="Arial"/>
            </a:endParaRPr>
          </a:p>
        </p:txBody>
      </p:sp>
      <p:pic>
        <p:nvPicPr>
          <p:cNvPr id="11" name="Picture 2" descr="\\.psf\Home\Desktop\Intel.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986554" y="6440786"/>
            <a:ext cx="485781" cy="32017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2" name="Straight Connector 11"/>
          <p:cNvCxnSpPr/>
          <p:nvPr/>
        </p:nvCxnSpPr>
        <p:spPr>
          <a:xfrm>
            <a:off x="11624735" y="6432680"/>
            <a:ext cx="3175" cy="316992"/>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10908064" y="6432516"/>
            <a:ext cx="1099872" cy="365125"/>
          </a:xfrm>
          <a:prstGeom prst="rect">
            <a:avLst/>
          </a:prstGeom>
        </p:spPr>
        <p:txBody>
          <a:bodyPr vert="horz" lIns="0" tIns="0" rIns="0" bIns="0" rtlCol="0" anchor="ctr"/>
          <a:lstStyle>
            <a:lvl1pPr algn="r">
              <a:defRPr sz="1067">
                <a:solidFill>
                  <a:schemeClr val="bg1"/>
                </a:solidFill>
                <a:latin typeface="+mn-lt"/>
                <a:cs typeface="Intel Clear"/>
              </a:defRPr>
            </a:lvl1pPr>
          </a:lstStyle>
          <a:p>
            <a:pPr defTabSz="609585"/>
            <a:fld id="{EE2556C5-CE8C-6547-B838-EA80C61A4AF7}" type="slidenum">
              <a:rPr lang="en-US" smtClean="0">
                <a:solidFill>
                  <a:prstClr val="white"/>
                </a:solidFill>
                <a:sym typeface="Arial"/>
              </a:rPr>
              <a:pPr defTabSz="609585"/>
              <a:t>‹#›</a:t>
            </a:fld>
            <a:endParaRPr lang="en-US" dirty="0">
              <a:solidFill>
                <a:prstClr val="white"/>
              </a:solidFill>
              <a:sym typeface="Arial"/>
            </a:endParaRPr>
          </a:p>
        </p:txBody>
      </p:sp>
    </p:spTree>
    <p:extLst>
      <p:ext uri="{BB962C8B-B14F-4D97-AF65-F5344CB8AC3E}">
        <p14:creationId xmlns:p14="http://schemas.microsoft.com/office/powerpoint/2010/main" val="120503651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4803"/>
            <a:ext cx="12192000" cy="512064"/>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dirty="0">
              <a:solidFill>
                <a:prstClr val="white"/>
              </a:solidFill>
            </a:endParaRPr>
          </a:p>
        </p:txBody>
      </p:sp>
      <p:sp>
        <p:nvSpPr>
          <p:cNvPr id="2" name="Title Placeholder 1"/>
          <p:cNvSpPr>
            <a:spLocks noGrp="1"/>
          </p:cNvSpPr>
          <p:nvPr>
            <p:ph type="title"/>
          </p:nvPr>
        </p:nvSpPr>
        <p:spPr>
          <a:xfrm>
            <a:off x="607484" y="413507"/>
            <a:ext cx="10972800" cy="115824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607484" y="1604434"/>
            <a:ext cx="10970683" cy="4567767"/>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4165600" y="6501641"/>
            <a:ext cx="3860800" cy="334435"/>
          </a:xfrm>
          <a:prstGeom prst="rect">
            <a:avLst/>
          </a:prstGeom>
        </p:spPr>
        <p:txBody>
          <a:bodyPr vert="horz" lIns="91440" tIns="45720" rIns="91440" bIns="45720" rtlCol="0" anchor="ctr"/>
          <a:lstStyle>
            <a:lvl1pPr algn="ctr">
              <a:defRPr sz="1067">
                <a:solidFill>
                  <a:schemeClr val="bg1"/>
                </a:solidFill>
                <a:latin typeface="+mn-lt"/>
              </a:defRPr>
            </a:lvl1pPr>
          </a:lstStyle>
          <a:p>
            <a:pPr defTabSz="609585"/>
            <a:endParaRPr lang="en-US" dirty="0">
              <a:solidFill>
                <a:prstClr val="white"/>
              </a:solidFill>
            </a:endParaRPr>
          </a:p>
        </p:txBody>
      </p:sp>
      <p:sp>
        <p:nvSpPr>
          <p:cNvPr id="6" name="Slide Number Placeholder 5"/>
          <p:cNvSpPr>
            <a:spLocks noGrp="1"/>
          </p:cNvSpPr>
          <p:nvPr>
            <p:ph type="sldNum" sz="quarter" idx="4"/>
          </p:nvPr>
        </p:nvSpPr>
        <p:spPr>
          <a:xfrm>
            <a:off x="11658601" y="6417962"/>
            <a:ext cx="349335" cy="329447"/>
          </a:xfrm>
          <a:prstGeom prst="rect">
            <a:avLst/>
          </a:prstGeom>
        </p:spPr>
        <p:txBody>
          <a:bodyPr vert="horz" lIns="0" tIns="0" rIns="0" bIns="0" rtlCol="0" anchor="ctr"/>
          <a:lstStyle>
            <a:lvl1pPr algn="r">
              <a:defRPr sz="1067">
                <a:solidFill>
                  <a:schemeClr val="bg1"/>
                </a:solidFill>
                <a:latin typeface="+mn-lt"/>
                <a:cs typeface="Intel Clear Light" panose="020B0404020203020204" pitchFamily="34" charset="0"/>
              </a:defRPr>
            </a:lvl1pPr>
          </a:lstStyle>
          <a:p>
            <a:pPr defTabSz="609585"/>
            <a:fld id="{EE2556C5-CE8C-6547-B838-EA80C61A4AF7}" type="slidenum">
              <a:rPr lang="en-US" smtClean="0">
                <a:solidFill>
                  <a:prstClr val="white"/>
                </a:solidFill>
              </a:rPr>
              <a:pPr defTabSz="609585"/>
              <a:t>‹#›</a:t>
            </a:fld>
            <a:endParaRPr lang="en-US" dirty="0">
              <a:solidFill>
                <a:prstClr val="white"/>
              </a:solidFill>
            </a:endParaRPr>
          </a:p>
        </p:txBody>
      </p:sp>
      <p:pic>
        <p:nvPicPr>
          <p:cNvPr id="16" name="Picture 15" descr="StackedISWhite.png"/>
          <p:cNvPicPr>
            <a:picLocks noChangeAspect="1"/>
          </p:cNvPicPr>
          <p:nvPr/>
        </p:nvPicPr>
        <p:blipFill>
          <a:blip r:embed="rId20"/>
          <a:stretch>
            <a:fillRect/>
          </a:stretch>
        </p:blipFill>
        <p:spPr>
          <a:xfrm>
            <a:off x="11059167" y="6407851"/>
            <a:ext cx="419655" cy="394592"/>
          </a:xfrm>
          <a:prstGeom prst="rect">
            <a:avLst/>
          </a:prstGeom>
        </p:spPr>
      </p:pic>
      <p:cxnSp>
        <p:nvCxnSpPr>
          <p:cNvPr id="37" name="Straight Connector 36"/>
          <p:cNvCxnSpPr/>
          <p:nvPr/>
        </p:nvCxnSpPr>
        <p:spPr>
          <a:xfrm rot="5400000">
            <a:off x="11451167" y="6608236"/>
            <a:ext cx="381004" cy="1"/>
          </a:xfrm>
          <a:prstGeom prst="line">
            <a:avLst/>
          </a:prstGeom>
          <a:ln w="9525" cap="flat" cmpd="sng" algn="ctr">
            <a:solidFill>
              <a:schemeClr val="bg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5383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Lst>
  <p:timing>
    <p:tnLst>
      <p:par>
        <p:cTn id="1" dur="indefinite" restart="never" nodeType="tmRoot"/>
      </p:par>
    </p:tnLst>
  </p:timing>
  <p:hf hdr="0" ftr="0" dt="0"/>
  <p:txStyles>
    <p:titleStyle>
      <a:lvl1pPr algn="l" defTabSz="609585" rtl="0" eaLnBrk="1" latinLnBrk="0" hangingPunct="1">
        <a:lnSpc>
          <a:spcPct val="100000"/>
        </a:lnSpc>
        <a:spcBef>
          <a:spcPct val="0"/>
        </a:spcBef>
        <a:buNone/>
        <a:defRPr sz="3733"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41.jpg"/><Relationship Id="rId12" Type="http://schemas.openxmlformats.org/officeDocument/2006/relationships/image" Target="../media/image42.jpe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hyperlink" Target="http://mraa.io/" TargetMode="Externa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jpeg"/></Relationships>
</file>

<file path=ppt/slides/_rels/slide12.xml.rels><?xml version="1.0" encoding="UTF-8" standalone="yes"?>
<Relationships xmlns="http://schemas.openxmlformats.org/package/2006/relationships"><Relationship Id="rId9" Type="http://schemas.openxmlformats.org/officeDocument/2006/relationships/image" Target="../media/image51.png"/><Relationship Id="rId20" Type="http://schemas.openxmlformats.org/officeDocument/2006/relationships/image" Target="../media/image62.png"/><Relationship Id="rId21" Type="http://schemas.openxmlformats.org/officeDocument/2006/relationships/image" Target="../media/image63.jpg"/><Relationship Id="rId22" Type="http://schemas.openxmlformats.org/officeDocument/2006/relationships/image" Target="../media/image64.png"/><Relationship Id="rId23" Type="http://schemas.openxmlformats.org/officeDocument/2006/relationships/image" Target="../media/image65.emf"/><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5" Type="http://schemas.openxmlformats.org/officeDocument/2006/relationships/image" Target="../media/image57.png"/><Relationship Id="rId16" Type="http://schemas.openxmlformats.org/officeDocument/2006/relationships/image" Target="../media/image58.png"/><Relationship Id="rId17" Type="http://schemas.openxmlformats.org/officeDocument/2006/relationships/image" Target="../media/image59.png"/><Relationship Id="rId18" Type="http://schemas.openxmlformats.org/officeDocument/2006/relationships/image" Target="../media/image60.png"/><Relationship Id="rId19" Type="http://schemas.openxmlformats.org/officeDocument/2006/relationships/image" Target="../media/image61.png"/><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hyperlink" Target="http://upm.mraa.io/" TargetMode="External"/><Relationship Id="rId4" Type="http://schemas.openxmlformats.org/officeDocument/2006/relationships/image" Target="../media/image34.png"/><Relationship Id="rId5" Type="http://schemas.openxmlformats.org/officeDocument/2006/relationships/image" Target="../media/image47.jp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1.png"/><Relationship Id="rId9"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 Id="rId11"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jp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9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9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9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9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9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9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9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98.jpg"/><Relationship Id="rId4" Type="http://schemas.openxmlformats.org/officeDocument/2006/relationships/image" Target="../media/image99.png"/><Relationship Id="rId5" Type="http://schemas.openxmlformats.org/officeDocument/2006/relationships/image" Target="../media/image33.png"/><Relationship Id="rId6" Type="http://schemas.openxmlformats.org/officeDocument/2006/relationships/image" Target="../media/image100.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0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microsoft.com/office/2007/relationships/hdphoto" Target="../media/hdphoto1.wdp"/><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image" Target="../media/image27.jpeg"/><Relationship Id="rId8" Type="http://schemas.openxmlformats.org/officeDocument/2006/relationships/image" Target="../media/image28.jpeg"/><Relationship Id="rId9"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592916" y="1649897"/>
            <a:ext cx="10950515" cy="3126026"/>
          </a:xfrm>
        </p:spPr>
        <p:txBody>
          <a:bodyPr/>
          <a:lstStyle/>
          <a:p>
            <a:r>
              <a:rPr lang="en-US" dirty="0" smtClean="0"/>
              <a:t/>
            </a:r>
            <a:br>
              <a:rPr lang="en-US" dirty="0" smtClean="0"/>
            </a:br>
            <a:r>
              <a:rPr lang="en-US" dirty="0" smtClean="0"/>
              <a:t>Visions of clouds:</a:t>
            </a:r>
            <a:br>
              <a:rPr lang="en-US" dirty="0" smtClean="0"/>
            </a:br>
            <a:r>
              <a:rPr lang="en-US" dirty="0" smtClean="0"/>
              <a:t>Intel® and AWS*</a:t>
            </a:r>
            <a:endParaRPr lang="en-US" dirty="0"/>
          </a:p>
        </p:txBody>
      </p:sp>
      <p:sp>
        <p:nvSpPr>
          <p:cNvPr id="9" name="Subtitle 2"/>
          <p:cNvSpPr>
            <a:spLocks noGrp="1"/>
          </p:cNvSpPr>
          <p:nvPr>
            <p:ph type="subTitle" idx="1"/>
          </p:nvPr>
        </p:nvSpPr>
        <p:spPr>
          <a:xfrm>
            <a:off x="607484" y="4775922"/>
            <a:ext cx="8440283" cy="1115235"/>
          </a:xfrm>
        </p:spPr>
        <p:txBody>
          <a:bodyPr/>
          <a:lstStyle/>
          <a:p>
            <a:r>
              <a:rPr lang="en-US" b="0" dirty="0" smtClean="0"/>
              <a:t>Martin Kronberg – Technical Evangelist </a:t>
            </a:r>
            <a:endParaRPr lang="en-US" b="0" dirty="0"/>
          </a:p>
        </p:txBody>
      </p:sp>
      <p:sp>
        <p:nvSpPr>
          <p:cNvPr id="2" name="TextBox 1"/>
          <p:cNvSpPr txBox="1"/>
          <p:nvPr/>
        </p:nvSpPr>
        <p:spPr>
          <a:xfrm>
            <a:off x="592916" y="6457951"/>
            <a:ext cx="4436004" cy="202334"/>
          </a:xfrm>
          <a:prstGeom prst="rect">
            <a:avLst/>
          </a:prstGeom>
          <a:noFill/>
        </p:spPr>
        <p:txBody>
          <a:bodyPr vert="horz" wrap="square" lIns="0" tIns="0" rIns="0" bIns="0" rtlCol="0">
            <a:noAutofit/>
          </a:bodyPr>
          <a:lstStyle/>
          <a:p>
            <a:r>
              <a:rPr lang="en-US" sz="1100"/>
              <a:t>*Other names and brands may be claimed as the property of others.</a:t>
            </a:r>
            <a:endParaRPr lang="en-US" sz="1100" dirty="0" smtClean="0">
              <a:solidFill>
                <a:srgbClr val="003C71"/>
              </a:solidFill>
            </a:endParaRPr>
          </a:p>
        </p:txBody>
      </p:sp>
    </p:spTree>
    <p:extLst>
      <p:ext uri="{BB962C8B-B14F-4D97-AF65-F5344CB8AC3E}">
        <p14:creationId xmlns:p14="http://schemas.microsoft.com/office/powerpoint/2010/main" val="11553631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10</a:t>
            </a:fld>
            <a:endParaRPr lang="en-US" dirty="0">
              <a:solidFill>
                <a:prstClr val="white"/>
              </a:solidFill>
            </a:endParaRPr>
          </a:p>
        </p:txBody>
      </p:sp>
      <p:sp>
        <p:nvSpPr>
          <p:cNvPr id="3" name="Title 2"/>
          <p:cNvSpPr>
            <a:spLocks noGrp="1"/>
          </p:cNvSpPr>
          <p:nvPr>
            <p:ph type="title"/>
          </p:nvPr>
        </p:nvSpPr>
        <p:spPr/>
        <p:txBody>
          <a:bodyPr/>
          <a:lstStyle/>
          <a:p>
            <a:r>
              <a:rPr lang="en-US" dirty="0" smtClean="0"/>
              <a:t>Open Source Technology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0412" y="1328941"/>
            <a:ext cx="5547393" cy="12514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5980" y="3009226"/>
            <a:ext cx="5796221" cy="21484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846" y="3761898"/>
            <a:ext cx="2847134" cy="2027496"/>
          </a:xfrm>
          <a:prstGeom prst="rect">
            <a:avLst/>
          </a:prstGeom>
        </p:spPr>
      </p:pic>
      <p:sp>
        <p:nvSpPr>
          <p:cNvPr id="8" name="Title 2"/>
          <p:cNvSpPr txBox="1">
            <a:spLocks/>
          </p:cNvSpPr>
          <p:nvPr/>
        </p:nvSpPr>
        <p:spPr>
          <a:xfrm>
            <a:off x="3960369" y="5799163"/>
            <a:ext cx="1604088" cy="730587"/>
          </a:xfrm>
          <a:prstGeom prst="rect">
            <a:avLst/>
          </a:prstGeom>
        </p:spPr>
        <p:txBody>
          <a:bodyPr vert="horz" lIns="0" tIns="0" rIns="0" bIns="0" rtlCol="0" anchor="t" anchorCtr="0">
            <a:noAutofit/>
          </a:bodyPr>
          <a:lstStyle>
            <a:lvl1pPr algn="l" defTabSz="609585" rtl="0" eaLnBrk="1" latinLnBrk="0" hangingPunct="1">
              <a:lnSpc>
                <a:spcPct val="100000"/>
              </a:lnSpc>
              <a:spcBef>
                <a:spcPct val="0"/>
              </a:spcBef>
              <a:buNone/>
              <a:defRPr sz="3733" b="0" i="0" kern="1200" spc="0" baseline="0">
                <a:solidFill>
                  <a:schemeClr val="tx2"/>
                </a:solidFill>
                <a:latin typeface="Intel Clear"/>
                <a:ea typeface="Intel Clear"/>
                <a:cs typeface="Intel Clear"/>
              </a:defRPr>
            </a:lvl1pPr>
          </a:lstStyle>
          <a:p>
            <a:r>
              <a:rPr lang="en-US" dirty="0" smtClean="0"/>
              <a:t>MRAA</a:t>
            </a:r>
            <a:endParaRPr lang="en-US" dirty="0"/>
          </a:p>
        </p:txBody>
      </p:sp>
      <p:pic>
        <p:nvPicPr>
          <p:cNvPr id="9" name="Content Placeholder 5"/>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273759" y="1570037"/>
            <a:ext cx="2461085" cy="3032057"/>
          </a:xfrm>
          <a:prstGeom prst="rect">
            <a:avLst/>
          </a:prstGeom>
        </p:spPr>
      </p:pic>
    </p:spTree>
    <p:extLst>
      <p:ext uri="{BB962C8B-B14F-4D97-AF65-F5344CB8AC3E}">
        <p14:creationId xmlns:p14="http://schemas.microsoft.com/office/powerpoint/2010/main" val="10488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ent Placeholder 2"/>
          <p:cNvSpPr txBox="1">
            <a:spLocks/>
          </p:cNvSpPr>
          <p:nvPr/>
        </p:nvSpPr>
        <p:spPr>
          <a:xfrm>
            <a:off x="446619" y="1258381"/>
            <a:ext cx="5259237" cy="4908739"/>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Supports Intel, non-Intel (community added) MCU boards, UNIX boards and </a:t>
            </a:r>
            <a:r>
              <a:rPr lang="en-US" sz="2400" dirty="0" err="1"/>
              <a:t>IoT</a:t>
            </a:r>
            <a:r>
              <a:rPr lang="en-US" sz="2400" dirty="0"/>
              <a:t> Gateways</a:t>
            </a:r>
          </a:p>
          <a:p>
            <a:r>
              <a:rPr lang="en-US" sz="2400" dirty="0"/>
              <a:t>Simple I/O protocol control for:</a:t>
            </a:r>
          </a:p>
          <a:p>
            <a:endParaRPr lang="en-US" sz="2400" dirty="0"/>
          </a:p>
          <a:p>
            <a:endParaRPr lang="en-US" sz="2400" dirty="0"/>
          </a:p>
          <a:p>
            <a:endParaRPr lang="en-US" sz="2400" dirty="0"/>
          </a:p>
          <a:p>
            <a:pPr>
              <a:spcBef>
                <a:spcPts val="800"/>
              </a:spcBef>
            </a:pPr>
            <a:endParaRPr lang="en-US" sz="2400" dirty="0"/>
          </a:p>
          <a:p>
            <a:pPr>
              <a:spcBef>
                <a:spcPts val="800"/>
              </a:spcBef>
            </a:pPr>
            <a:r>
              <a:rPr lang="en-US" sz="2400" dirty="0"/>
              <a:t>Open source on GitHub:</a:t>
            </a:r>
          </a:p>
          <a:p>
            <a:r>
              <a:rPr lang="en-US" sz="2400" dirty="0"/>
              <a:t>		</a:t>
            </a:r>
            <a:r>
              <a:rPr lang="en-US" sz="2400" dirty="0">
                <a:hlinkClick r:id="rId3"/>
              </a:rPr>
              <a:t>http://mraa.io</a:t>
            </a:r>
            <a:endParaRPr lang="en-US" sz="2400"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11</a:t>
            </a:fld>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90456" y="5632044"/>
            <a:ext cx="728395" cy="605477"/>
          </a:xfrm>
          <a:prstGeom prst="rect">
            <a:avLst/>
          </a:prstGeom>
        </p:spPr>
      </p:pic>
      <p:sp>
        <p:nvSpPr>
          <p:cNvPr id="8" name="Title 1"/>
          <p:cNvSpPr txBox="1">
            <a:spLocks/>
          </p:cNvSpPr>
          <p:nvPr/>
        </p:nvSpPr>
        <p:spPr>
          <a:xfrm>
            <a:off x="446616" y="526627"/>
            <a:ext cx="7977717" cy="115824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733" dirty="0"/>
              <a:t>MRAA – I/O Library</a:t>
            </a:r>
          </a:p>
        </p:txBody>
      </p:sp>
      <p:sp>
        <p:nvSpPr>
          <p:cNvPr id="37" name="Content Placeholder 7"/>
          <p:cNvSpPr>
            <a:spLocks noGrp="1"/>
          </p:cNvSpPr>
          <p:nvPr>
            <p:ph sz="half" idx="1"/>
          </p:nvPr>
        </p:nvSpPr>
        <p:spPr>
          <a:xfrm>
            <a:off x="291225" y="3111097"/>
            <a:ext cx="5342468" cy="1629793"/>
          </a:xfrm>
        </p:spPr>
        <p:txBody>
          <a:bodyPr numCol="2"/>
          <a:lstStyle/>
          <a:p>
            <a:pPr marL="681550" lvl="1" indent="-380990">
              <a:spcBef>
                <a:spcPts val="800"/>
              </a:spcBef>
              <a:buFont typeface="Arial" panose="020B0604020202020204" pitchFamily="34" charset="0"/>
              <a:buChar char="•"/>
            </a:pPr>
            <a:r>
              <a:rPr lang="en-US" dirty="0" smtClean="0"/>
              <a:t>GPIO</a:t>
            </a:r>
          </a:p>
          <a:p>
            <a:pPr marL="681550" lvl="1" indent="-380990">
              <a:spcBef>
                <a:spcPts val="800"/>
              </a:spcBef>
              <a:buFont typeface="Arial" panose="020B0604020202020204" pitchFamily="34" charset="0"/>
              <a:buChar char="•"/>
            </a:pPr>
            <a:r>
              <a:rPr lang="en-US" dirty="0" smtClean="0"/>
              <a:t>Analog (AIO)</a:t>
            </a:r>
          </a:p>
          <a:p>
            <a:pPr marL="681550" lvl="1" indent="-380990">
              <a:spcBef>
                <a:spcPts val="800"/>
              </a:spcBef>
              <a:buFont typeface="Arial" panose="020B0604020202020204" pitchFamily="34" charset="0"/>
              <a:buChar char="•"/>
            </a:pPr>
            <a:r>
              <a:rPr lang="en-US" dirty="0" smtClean="0"/>
              <a:t>PWM</a:t>
            </a:r>
          </a:p>
          <a:p>
            <a:pPr marL="681550" lvl="1" indent="-380990">
              <a:spcBef>
                <a:spcPts val="800"/>
              </a:spcBef>
              <a:buFont typeface="Arial" panose="020B0604020202020204" pitchFamily="34" charset="0"/>
              <a:buChar char="•"/>
            </a:pPr>
            <a:r>
              <a:rPr lang="en-US" dirty="0" smtClean="0"/>
              <a:t>SPI</a:t>
            </a:r>
          </a:p>
          <a:p>
            <a:pPr marL="681550" lvl="1" indent="-380990">
              <a:spcBef>
                <a:spcPts val="800"/>
              </a:spcBef>
              <a:buFont typeface="Arial" panose="020B0604020202020204" pitchFamily="34" charset="0"/>
              <a:buChar char="•"/>
            </a:pPr>
            <a:r>
              <a:rPr lang="en-US" dirty="0" smtClean="0"/>
              <a:t>I</a:t>
            </a:r>
            <a:r>
              <a:rPr lang="en-US" baseline="30000" dirty="0" smtClean="0"/>
              <a:t>2</a:t>
            </a:r>
            <a:r>
              <a:rPr lang="en-US" dirty="0" smtClean="0"/>
              <a:t>C</a:t>
            </a:r>
          </a:p>
          <a:p>
            <a:pPr marL="681550" lvl="1" indent="-380990">
              <a:spcBef>
                <a:spcPts val="800"/>
              </a:spcBef>
              <a:buFont typeface="Arial" panose="020B0604020202020204" pitchFamily="34" charset="0"/>
              <a:buChar char="•"/>
            </a:pPr>
            <a:r>
              <a:rPr lang="en-US" dirty="0" smtClean="0"/>
              <a:t>UART</a:t>
            </a:r>
          </a:p>
          <a:p>
            <a:pPr marL="681550" lvl="1" indent="-380990">
              <a:spcBef>
                <a:spcPts val="800"/>
              </a:spcBef>
              <a:buFont typeface="Arial" panose="020B0604020202020204" pitchFamily="34" charset="0"/>
              <a:buChar char="•"/>
            </a:pPr>
            <a:r>
              <a:rPr lang="en-US" dirty="0" smtClean="0"/>
              <a:t>1-Wire</a:t>
            </a:r>
          </a:p>
          <a:p>
            <a:pPr marL="681550" lvl="1" indent="-380990">
              <a:spcBef>
                <a:spcPts val="800"/>
              </a:spcBef>
              <a:buFont typeface="Arial" panose="020B0604020202020204" pitchFamily="34" charset="0"/>
              <a:buChar char="•"/>
            </a:pPr>
            <a:r>
              <a:rPr lang="en-US" dirty="0" smtClean="0"/>
              <a:t>Firmata</a:t>
            </a:r>
            <a:endParaRPr lang="en-US" dirty="0"/>
          </a:p>
        </p:txBody>
      </p:sp>
      <p:sp>
        <p:nvSpPr>
          <p:cNvPr id="2" name="Rectangle 1"/>
          <p:cNvSpPr/>
          <p:nvPr/>
        </p:nvSpPr>
        <p:spPr>
          <a:xfrm>
            <a:off x="8585633" y="658330"/>
            <a:ext cx="3350917" cy="338554"/>
          </a:xfrm>
          <a:prstGeom prst="rect">
            <a:avLst/>
          </a:prstGeom>
        </p:spPr>
        <p:txBody>
          <a:bodyPr wrap="none">
            <a:spAutoFit/>
          </a:bodyPr>
          <a:lstStyle/>
          <a:p>
            <a:pPr marL="300559" lvl="1">
              <a:spcBef>
                <a:spcPts val="800"/>
              </a:spcBef>
            </a:pPr>
            <a:r>
              <a:rPr lang="en-US" sz="1600" dirty="0">
                <a:solidFill>
                  <a:schemeClr val="tx2"/>
                </a:solidFill>
                <a:cs typeface="Intel Clear" panose="020B0604020203020204" pitchFamily="34" charset="0"/>
              </a:rPr>
              <a:t>Typical stack on UNIX systems: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584" y="1022158"/>
            <a:ext cx="5356352" cy="3872668"/>
          </a:xfrm>
          <a:prstGeom prst="rect">
            <a:avLst/>
          </a:prstGeom>
        </p:spPr>
      </p:pic>
      <p:grpSp>
        <p:nvGrpSpPr>
          <p:cNvPr id="9" name="Group 8"/>
          <p:cNvGrpSpPr/>
          <p:nvPr/>
        </p:nvGrpSpPr>
        <p:grpSpPr>
          <a:xfrm>
            <a:off x="4002074" y="4955191"/>
            <a:ext cx="8191276" cy="1344304"/>
            <a:chOff x="3025939" y="3701153"/>
            <a:chExt cx="6143457" cy="1008228"/>
          </a:xfrm>
        </p:grpSpPr>
        <p:pic>
          <p:nvPicPr>
            <p:cNvPr id="13" name="Picture 4" descr="http://www.intel.de/content/dam/www/public/us/en/images/embedded/16x9/quark-badge-16x9.png/_jcr_content/renditions/intel.web.416.234.png"/>
            <p:cNvPicPr>
              <a:picLocks noChangeAspect="1" noChangeArrowheads="1"/>
            </p:cNvPicPr>
            <p:nvPr/>
          </p:nvPicPr>
          <p:blipFill rotWithShape="1">
            <a:blip r:embed="rId6">
              <a:extLst>
                <a:ext uri="{28A0092B-C50C-407E-A947-70E740481C1C}">
                  <a14:useLocalDpi xmlns:a14="http://schemas.microsoft.com/office/drawing/2010/main" val="0"/>
                </a:ext>
              </a:extLst>
            </a:blip>
            <a:srcRect l="29637" t="13442" r="29850" b="13851"/>
            <a:stretch/>
          </p:blipFill>
          <p:spPr bwMode="auto">
            <a:xfrm>
              <a:off x="4573092" y="4421319"/>
              <a:ext cx="285353" cy="2880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www.intel.com/content/dam/www/global/badges/badge-atom.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455" y="4421319"/>
              <a:ext cx="288062" cy="288062"/>
            </a:xfrm>
            <a:prstGeom prst="rect">
              <a:avLst/>
            </a:prstGeom>
            <a:noFill/>
            <a:extLst>
              <a:ext uri="{909E8E84-426E-40DD-AFC4-6F175D3DCCD1}">
                <a14:hiddenFill xmlns:a14="http://schemas.microsoft.com/office/drawing/2010/main">
                  <a:solidFill>
                    <a:srgbClr val="FFFFFF"/>
                  </a:solidFill>
                </a14:hiddenFill>
              </a:ext>
            </a:extLst>
          </p:spPr>
        </p:pic>
        <p:pic>
          <p:nvPicPr>
            <p:cNvPr id="15" name="Shape 129"/>
            <p:cNvPicPr preferRelativeResize="0"/>
            <p:nvPr/>
          </p:nvPicPr>
          <p:blipFill rotWithShape="1">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rcRect t="1591"/>
            <a:stretch/>
          </p:blipFill>
          <p:spPr>
            <a:xfrm>
              <a:off x="6833032" y="3775168"/>
              <a:ext cx="917811" cy="625921"/>
            </a:xfrm>
            <a:prstGeom prst="rect">
              <a:avLst/>
            </a:prstGeom>
            <a:noFill/>
            <a:ln>
              <a:noFill/>
            </a:ln>
          </p:spPr>
        </p:pic>
        <p:pic>
          <p:nvPicPr>
            <p:cNvPr id="16" name="Picture 15"/>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9318" y="3796768"/>
              <a:ext cx="816629" cy="668450"/>
            </a:xfrm>
            <a:prstGeom prst="rect">
              <a:avLst/>
            </a:prstGeom>
          </p:spPr>
        </p:pic>
        <p:pic>
          <p:nvPicPr>
            <p:cNvPr id="17" name="Shape 128"/>
            <p:cNvPicPr preferRelativeResize="0"/>
            <p:nvPr/>
          </p:nvPicPr>
          <p:blipFill rotWithShape="1">
            <a:blip r:embed="rId10">
              <a:alphaModFix/>
              <a:extLst>
                <a:ext uri="{28A0092B-C50C-407E-A947-70E740481C1C}">
                  <a14:useLocalDpi xmlns:a14="http://schemas.microsoft.com/office/drawing/2010/main" val="0"/>
                </a:ext>
              </a:extLst>
            </a:blip>
            <a:srcRect/>
            <a:stretch/>
          </p:blipFill>
          <p:spPr>
            <a:xfrm>
              <a:off x="4523307" y="3763333"/>
              <a:ext cx="898219" cy="559309"/>
            </a:xfrm>
            <a:prstGeom prst="rect">
              <a:avLst/>
            </a:prstGeom>
            <a:noFill/>
            <a:ln>
              <a:noFill/>
            </a:ln>
          </p:spPr>
        </p:pic>
        <p:pic>
          <p:nvPicPr>
            <p:cNvPr id="18" name="Shape 131"/>
            <p:cNvPicPr preferRelativeResize="0"/>
            <p:nvPr/>
          </p:nvPicPr>
          <p:blipFill rotWithShape="1">
            <a:blip r:embed="rId11">
              <a:alphaModFix/>
              <a:extLst>
                <a:ext uri="{28A0092B-C50C-407E-A947-70E740481C1C}">
                  <a14:useLocalDpi xmlns:a14="http://schemas.microsoft.com/office/drawing/2010/main" val="0"/>
                </a:ext>
              </a:extLst>
            </a:blip>
            <a:srcRect/>
            <a:stretch/>
          </p:blipFill>
          <p:spPr>
            <a:xfrm>
              <a:off x="3025939" y="3969973"/>
              <a:ext cx="883044" cy="563653"/>
            </a:xfrm>
            <a:prstGeom prst="rect">
              <a:avLst/>
            </a:prstGeom>
            <a:noFill/>
            <a:ln>
              <a:noFill/>
            </a:ln>
          </p:spPr>
        </p:pic>
        <p:pic>
          <p:nvPicPr>
            <p:cNvPr id="19" name="Shape 130"/>
            <p:cNvPicPr preferRelativeResize="0"/>
            <p:nvPr/>
          </p:nvPicPr>
          <p:blipFill rotWithShape="1">
            <a:blip r:embed="rId12">
              <a:clrChange>
                <a:clrFrom>
                  <a:srgbClr val="FEFEFE"/>
                </a:clrFrom>
                <a:clrTo>
                  <a:srgbClr val="FEFEFE">
                    <a:alpha val="0"/>
                  </a:srgbClr>
                </a:clrTo>
              </a:clrChange>
              <a:alphaModFix/>
              <a:extLst>
                <a:ext uri="{28A0092B-C50C-407E-A947-70E740481C1C}">
                  <a14:useLocalDpi xmlns:a14="http://schemas.microsoft.com/office/drawing/2010/main" val="0"/>
                </a:ext>
              </a:extLst>
            </a:blip>
            <a:srcRect/>
            <a:stretch/>
          </p:blipFill>
          <p:spPr>
            <a:xfrm rot="20327997">
              <a:off x="3697628" y="3857231"/>
              <a:ext cx="1021141" cy="611645"/>
            </a:xfrm>
            <a:prstGeom prst="rect">
              <a:avLst/>
            </a:prstGeom>
            <a:noFill/>
            <a:ln>
              <a:noFill/>
            </a:ln>
          </p:spPr>
        </p:pic>
        <p:pic>
          <p:nvPicPr>
            <p:cNvPr id="21" name="Shape 132"/>
            <p:cNvPicPr preferRelativeResize="0"/>
            <p:nvPr/>
          </p:nvPicPr>
          <p:blipFill rotWithShape="1">
            <a:blip r:embed="rId13">
              <a:alphaModFix/>
              <a:extLst>
                <a:ext uri="{28A0092B-C50C-407E-A947-70E740481C1C}">
                  <a14:useLocalDpi xmlns:a14="http://schemas.microsoft.com/office/drawing/2010/main" val="0"/>
                </a:ext>
              </a:extLst>
            </a:blip>
            <a:srcRect/>
            <a:stretch/>
          </p:blipFill>
          <p:spPr>
            <a:xfrm>
              <a:off x="5676057" y="3969973"/>
              <a:ext cx="832015" cy="673873"/>
            </a:xfrm>
            <a:prstGeom prst="rect">
              <a:avLst/>
            </a:prstGeom>
            <a:noFill/>
            <a:ln>
              <a:noFill/>
            </a:ln>
          </p:spPr>
        </p:pic>
        <p:pic>
          <p:nvPicPr>
            <p:cNvPr id="22" name="Shape 127"/>
            <p:cNvPicPr preferRelativeResize="0"/>
            <p:nvPr/>
          </p:nvPicPr>
          <p:blipFill rotWithShape="1">
            <a:blip r:embed="rId14">
              <a:alphaModFix/>
              <a:extLst>
                <a:ext uri="{28A0092B-C50C-407E-A947-70E740481C1C}">
                  <a14:useLocalDpi xmlns:a14="http://schemas.microsoft.com/office/drawing/2010/main" val="0"/>
                </a:ext>
              </a:extLst>
            </a:blip>
            <a:srcRect/>
            <a:stretch/>
          </p:blipFill>
          <p:spPr>
            <a:xfrm>
              <a:off x="4945766" y="3805120"/>
              <a:ext cx="1120410" cy="707909"/>
            </a:xfrm>
            <a:prstGeom prst="rect">
              <a:avLst/>
            </a:prstGeom>
            <a:noFill/>
            <a:ln>
              <a:noFill/>
            </a:ln>
          </p:spPr>
        </p:pic>
        <p:pic>
          <p:nvPicPr>
            <p:cNvPr id="23" name="Picture 2" descr="http://www.intel.com/content/dam/www/public/us/en/images/product/16x9/nuc-kit-board-de3815tybe-16x9-1648x927.png.rendition.intel.web.480.270.png"/>
            <p:cNvPicPr>
              <a:picLocks noChangeAspect="1" noChangeArrowheads="1"/>
            </p:cNvPicPr>
            <p:nvPr/>
          </p:nvPicPr>
          <p:blipFill rotWithShape="1">
            <a:blip r:embed="rId15">
              <a:extLst>
                <a:ext uri="{28A0092B-C50C-407E-A947-70E740481C1C}">
                  <a14:useLocalDpi xmlns:a14="http://schemas.microsoft.com/office/drawing/2010/main" val="0"/>
                </a:ext>
              </a:extLst>
            </a:blip>
            <a:srcRect l="27277" t="-398" r="19393" b="-2502"/>
            <a:stretch/>
          </p:blipFill>
          <p:spPr bwMode="auto">
            <a:xfrm>
              <a:off x="8243069" y="3701153"/>
              <a:ext cx="926327" cy="10074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up squared"/>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17133" y="3829226"/>
              <a:ext cx="804474" cy="6838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8744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12</a:t>
            </a:fld>
            <a:endParaRPr lang="en-US" dirty="0"/>
          </a:p>
        </p:txBody>
      </p:sp>
      <p:sp>
        <p:nvSpPr>
          <p:cNvPr id="3" name="Content Placeholder 2"/>
          <p:cNvSpPr>
            <a:spLocks noGrp="1"/>
          </p:cNvSpPr>
          <p:nvPr>
            <p:ph sz="half" idx="1"/>
          </p:nvPr>
        </p:nvSpPr>
        <p:spPr>
          <a:xfrm>
            <a:off x="446619" y="1186011"/>
            <a:ext cx="5578261" cy="5105437"/>
          </a:xfrm>
        </p:spPr>
        <p:txBody>
          <a:bodyPr/>
          <a:lstStyle/>
          <a:p>
            <a:r>
              <a:rPr lang="en-US" dirty="0" smtClean="0"/>
              <a:t>Software suite for sensors, actuators, radios and protocols</a:t>
            </a:r>
          </a:p>
          <a:p>
            <a:endParaRPr lang="en-US" dirty="0"/>
          </a:p>
          <a:p>
            <a:endParaRPr lang="en-US" dirty="0" smtClean="0"/>
          </a:p>
          <a:p>
            <a:endParaRPr lang="en-US" dirty="0"/>
          </a:p>
          <a:p>
            <a:endParaRPr lang="en-US" dirty="0" smtClean="0"/>
          </a:p>
          <a:p>
            <a:endParaRPr lang="en-US" dirty="0" smtClean="0"/>
          </a:p>
          <a:p>
            <a:r>
              <a:rPr lang="en-US" dirty="0" smtClean="0"/>
              <a:t>Open source, Intel maintained, community supported:</a:t>
            </a:r>
          </a:p>
          <a:p>
            <a:pPr>
              <a:spcBef>
                <a:spcPts val="800"/>
              </a:spcBef>
            </a:pPr>
            <a:r>
              <a:rPr lang="en-US" dirty="0" smtClean="0"/>
              <a:t>		</a:t>
            </a:r>
            <a:r>
              <a:rPr lang="en-US" dirty="0" smtClean="0">
                <a:hlinkClick r:id="rId3"/>
              </a:rPr>
              <a:t>http</a:t>
            </a:r>
            <a:r>
              <a:rPr lang="en-US" dirty="0">
                <a:hlinkClick r:id="rId3"/>
              </a:rPr>
              <a:t>://</a:t>
            </a:r>
            <a:r>
              <a:rPr lang="en-US" dirty="0" smtClean="0">
                <a:hlinkClick r:id="rId3"/>
              </a:rPr>
              <a:t>upm.mraa.io</a:t>
            </a:r>
            <a:endParaRPr lang="en-US"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935" y="5685971"/>
            <a:ext cx="728395" cy="605477"/>
          </a:xfrm>
          <a:prstGeom prst="rect">
            <a:avLst/>
          </a:prstGeom>
        </p:spPr>
      </p:pic>
      <p:sp>
        <p:nvSpPr>
          <p:cNvPr id="8" name="Title 1"/>
          <p:cNvSpPr txBox="1">
            <a:spLocks/>
          </p:cNvSpPr>
          <p:nvPr/>
        </p:nvSpPr>
        <p:spPr>
          <a:xfrm>
            <a:off x="446616" y="526627"/>
            <a:ext cx="7977717" cy="115824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3733" dirty="0"/>
              <a:t>UPM – Sensor Library</a:t>
            </a:r>
          </a:p>
        </p:txBody>
      </p:sp>
      <p:grpSp>
        <p:nvGrpSpPr>
          <p:cNvPr id="2" name="Group 1"/>
          <p:cNvGrpSpPr/>
          <p:nvPr/>
        </p:nvGrpSpPr>
        <p:grpSpPr>
          <a:xfrm>
            <a:off x="1571291" y="2100257"/>
            <a:ext cx="2966443" cy="2868487"/>
            <a:chOff x="965526" y="1269951"/>
            <a:chExt cx="2224832" cy="2151365"/>
          </a:xfrm>
        </p:grpSpPr>
        <p:grpSp>
          <p:nvGrpSpPr>
            <p:cNvPr id="35" name="Group 34"/>
            <p:cNvGrpSpPr/>
            <p:nvPr/>
          </p:nvGrpSpPr>
          <p:grpSpPr>
            <a:xfrm>
              <a:off x="965526" y="1334934"/>
              <a:ext cx="2224832" cy="1004768"/>
              <a:chOff x="438508" y="3296519"/>
              <a:chExt cx="3749780" cy="1702505"/>
            </a:xfrm>
          </p:grpSpPr>
          <p:pic>
            <p:nvPicPr>
              <p:cNvPr id="36" name="Shape 428"/>
              <p:cNvPicPr preferRelativeResize="0"/>
              <p:nvPr/>
            </p:nvPicPr>
            <p:blipFill rotWithShape="1">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flipH="1">
                <a:off x="2254246" y="4206594"/>
                <a:ext cx="1041680" cy="780277"/>
              </a:xfrm>
              <a:prstGeom prst="rect">
                <a:avLst/>
              </a:prstGeom>
              <a:noFill/>
              <a:ln>
                <a:noFill/>
              </a:ln>
            </p:spPr>
          </p:pic>
          <p:pic>
            <p:nvPicPr>
              <p:cNvPr id="37" name="Shape 429"/>
              <p:cNvPicPr preferRelativeResize="0"/>
              <p:nvPr/>
            </p:nvPicPr>
            <p:blipFill rotWithShape="1">
              <a:blip r:embed="rId6">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438508" y="3296519"/>
                <a:ext cx="1179722" cy="883678"/>
              </a:xfrm>
              <a:prstGeom prst="rect">
                <a:avLst/>
              </a:prstGeom>
              <a:noFill/>
              <a:ln>
                <a:noFill/>
              </a:ln>
            </p:spPr>
          </p:pic>
          <p:pic>
            <p:nvPicPr>
              <p:cNvPr id="38" name="Shape 430"/>
              <p:cNvPicPr preferRelativeResize="0"/>
              <p:nvPr/>
            </p:nvPicPr>
            <p:blipFill rotWithShape="1">
              <a:blip r:embed="rId7">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901463">
                <a:off x="1942962" y="3898619"/>
                <a:ext cx="872728" cy="653722"/>
              </a:xfrm>
              <a:prstGeom prst="rect">
                <a:avLst/>
              </a:prstGeom>
              <a:solidFill>
                <a:schemeClr val="lt1">
                  <a:alpha val="0"/>
                </a:schemeClr>
              </a:solidFill>
              <a:ln>
                <a:noFill/>
              </a:ln>
            </p:spPr>
          </p:pic>
          <p:pic>
            <p:nvPicPr>
              <p:cNvPr id="39" name="Shape 436"/>
              <p:cNvPicPr preferRelativeResize="0"/>
              <p:nvPr/>
            </p:nvPicPr>
            <p:blipFill rotWithShape="1">
              <a:blip r:embed="rId8">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958249" y="3873698"/>
                <a:ext cx="622810" cy="466520"/>
              </a:xfrm>
              <a:prstGeom prst="rect">
                <a:avLst/>
              </a:prstGeom>
              <a:solidFill>
                <a:schemeClr val="lt1">
                  <a:alpha val="0"/>
                </a:schemeClr>
              </a:solidFill>
              <a:ln>
                <a:noFill/>
              </a:ln>
            </p:spPr>
          </p:pic>
          <p:pic>
            <p:nvPicPr>
              <p:cNvPr id="40" name="Shape 437"/>
              <p:cNvPicPr preferRelativeResize="0"/>
              <p:nvPr/>
            </p:nvPicPr>
            <p:blipFill rotWithShape="1">
              <a:blip r:embed="rId9">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667210" y="4312207"/>
                <a:ext cx="433862" cy="492063"/>
              </a:xfrm>
              <a:prstGeom prst="rect">
                <a:avLst/>
              </a:prstGeom>
              <a:noFill/>
              <a:ln>
                <a:noFill/>
              </a:ln>
            </p:spPr>
          </p:pic>
          <p:pic>
            <p:nvPicPr>
              <p:cNvPr id="41" name="Shape 438"/>
              <p:cNvPicPr preferRelativeResize="0"/>
              <p:nvPr/>
            </p:nvPicPr>
            <p:blipFill rotWithShape="1">
              <a:blip r:embed="rId10">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3044913" y="4088753"/>
                <a:ext cx="1142075" cy="855479"/>
              </a:xfrm>
              <a:prstGeom prst="rect">
                <a:avLst/>
              </a:prstGeom>
              <a:noFill/>
              <a:ln>
                <a:noFill/>
              </a:ln>
            </p:spPr>
          </p:pic>
          <p:pic>
            <p:nvPicPr>
              <p:cNvPr id="42" name="Shape 439"/>
              <p:cNvPicPr preferRelativeResize="0"/>
              <p:nvPr/>
            </p:nvPicPr>
            <p:blipFill rotWithShape="1">
              <a:blip r:embed="rId11">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775606">
                <a:off x="1502694" y="3659470"/>
                <a:ext cx="820747" cy="614787"/>
              </a:xfrm>
              <a:prstGeom prst="rect">
                <a:avLst/>
              </a:prstGeom>
              <a:noFill/>
              <a:ln>
                <a:noFill/>
              </a:ln>
            </p:spPr>
          </p:pic>
          <p:pic>
            <p:nvPicPr>
              <p:cNvPr id="43" name="Shape 440"/>
              <p:cNvPicPr preferRelativeResize="0"/>
              <p:nvPr/>
            </p:nvPicPr>
            <p:blipFill rotWithShape="1">
              <a:blip r:embed="rId12">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2979459">
                <a:off x="2278579" y="3524237"/>
                <a:ext cx="1064528" cy="797392"/>
              </a:xfrm>
              <a:prstGeom prst="rect">
                <a:avLst/>
              </a:prstGeom>
              <a:noFill/>
              <a:ln>
                <a:noFill/>
              </a:ln>
            </p:spPr>
          </p:pic>
          <p:pic>
            <p:nvPicPr>
              <p:cNvPr id="44" name="Shape 446"/>
              <p:cNvPicPr preferRelativeResize="0"/>
              <p:nvPr/>
            </p:nvPicPr>
            <p:blipFill rotWithShape="1">
              <a:blip r:embed="rId13">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1003061" y="4103092"/>
                <a:ext cx="1196081" cy="895932"/>
              </a:xfrm>
              <a:prstGeom prst="rect">
                <a:avLst/>
              </a:prstGeom>
              <a:noFill/>
              <a:ln>
                <a:noFill/>
              </a:ln>
            </p:spPr>
          </p:pic>
          <p:pic>
            <p:nvPicPr>
              <p:cNvPr id="45" name="Shape 450"/>
              <p:cNvPicPr preferRelativeResize="0"/>
              <p:nvPr/>
            </p:nvPicPr>
            <p:blipFill rotWithShape="1">
              <a:blip r:embed="rId14">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3040572" y="3306394"/>
                <a:ext cx="1147716" cy="859705"/>
              </a:xfrm>
              <a:prstGeom prst="rect">
                <a:avLst/>
              </a:prstGeom>
              <a:noFill/>
              <a:ln>
                <a:noFill/>
              </a:ln>
            </p:spPr>
          </p:pic>
        </p:grpSp>
        <p:sp>
          <p:nvSpPr>
            <p:cNvPr id="24" name="Shape 435"/>
            <p:cNvSpPr/>
            <p:nvPr/>
          </p:nvSpPr>
          <p:spPr>
            <a:xfrm>
              <a:off x="971317" y="2355774"/>
              <a:ext cx="2217738" cy="994677"/>
            </a:xfrm>
            <a:prstGeom prst="roundRect">
              <a:avLst>
                <a:gd name="adj" fmla="val 16667"/>
              </a:avLst>
            </a:prstGeom>
            <a:noFill/>
            <a:ln w="12700" cap="flat" cmpd="sng">
              <a:solidFill>
                <a:schemeClr val="accent1"/>
              </a:solidFill>
              <a:prstDash val="lgDash"/>
              <a:round/>
              <a:headEnd type="none" w="med" len="med"/>
              <a:tailEnd type="none" w="med" len="med"/>
            </a:ln>
          </p:spPr>
          <p:txBody>
            <a:bodyPr lIns="121800" tIns="60900" rIns="121800" bIns="60900" anchor="t" anchorCtr="1">
              <a:noAutofit/>
            </a:bodyPr>
            <a:lstStyle/>
            <a:p>
              <a:pPr algn="ctr">
                <a:lnSpc>
                  <a:spcPct val="95000"/>
                </a:lnSpc>
                <a:buClr>
                  <a:schemeClr val="lt1"/>
                </a:buClr>
                <a:buSzPct val="25000"/>
              </a:pPr>
              <a:r>
                <a:rPr lang="en-US" sz="1867" dirty="0">
                  <a:solidFill>
                    <a:schemeClr val="dk1"/>
                  </a:solidFill>
                  <a:latin typeface="Intel Clear" panose="020B0604020203020204" pitchFamily="34" charset="0"/>
                  <a:ea typeface="Intel Clear" panose="020B0604020203020204" pitchFamily="34" charset="0"/>
                  <a:cs typeface="Intel Clear" panose="020B0604020203020204" pitchFamily="34" charset="0"/>
                  <a:sym typeface="Arial"/>
                </a:rPr>
                <a:t>Actuators</a:t>
              </a:r>
            </a:p>
          </p:txBody>
        </p:sp>
        <p:grpSp>
          <p:nvGrpSpPr>
            <p:cNvPr id="25" name="Group 24"/>
            <p:cNvGrpSpPr/>
            <p:nvPr/>
          </p:nvGrpSpPr>
          <p:grpSpPr>
            <a:xfrm>
              <a:off x="1010603" y="2407920"/>
              <a:ext cx="2178452" cy="1013396"/>
              <a:chOff x="4288151" y="3262959"/>
              <a:chExt cx="3722471" cy="1752136"/>
            </a:xfrm>
          </p:grpSpPr>
          <p:pic>
            <p:nvPicPr>
              <p:cNvPr id="26" name="Shape 441"/>
              <p:cNvPicPr preferRelativeResize="0"/>
              <p:nvPr/>
            </p:nvPicPr>
            <p:blipFill rotWithShape="1">
              <a:blip r:embed="rId15">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1262337">
                <a:off x="5342404" y="3518947"/>
                <a:ext cx="1191980" cy="892860"/>
              </a:xfrm>
              <a:prstGeom prst="rect">
                <a:avLst/>
              </a:prstGeom>
              <a:noFill/>
              <a:ln>
                <a:noFill/>
              </a:ln>
            </p:spPr>
          </p:pic>
          <p:pic>
            <p:nvPicPr>
              <p:cNvPr id="27" name="Shape 442"/>
              <p:cNvPicPr preferRelativeResize="0"/>
              <p:nvPr/>
            </p:nvPicPr>
            <p:blipFill rotWithShape="1">
              <a:blip r:embed="rId16">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4288151" y="4138914"/>
                <a:ext cx="1169712" cy="876181"/>
              </a:xfrm>
              <a:prstGeom prst="rect">
                <a:avLst/>
              </a:prstGeom>
              <a:noFill/>
              <a:ln>
                <a:noFill/>
              </a:ln>
            </p:spPr>
          </p:pic>
          <p:pic>
            <p:nvPicPr>
              <p:cNvPr id="28" name="Shape 443"/>
              <p:cNvPicPr preferRelativeResize="0"/>
              <p:nvPr/>
            </p:nvPicPr>
            <p:blipFill rotWithShape="1">
              <a:blip r:embed="rId17">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4307744" y="3477432"/>
                <a:ext cx="1075825" cy="805853"/>
              </a:xfrm>
              <a:prstGeom prst="rect">
                <a:avLst/>
              </a:prstGeom>
              <a:noFill/>
              <a:ln>
                <a:noFill/>
              </a:ln>
            </p:spPr>
          </p:pic>
          <p:pic>
            <p:nvPicPr>
              <p:cNvPr id="29" name="Shape 444"/>
              <p:cNvPicPr preferRelativeResize="0"/>
              <p:nvPr/>
            </p:nvPicPr>
            <p:blipFill rotWithShape="1">
              <a:blip r:embed="rId18">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6889036" y="3262959"/>
                <a:ext cx="1121586" cy="840131"/>
              </a:xfrm>
              <a:prstGeom prst="rect">
                <a:avLst/>
              </a:prstGeom>
              <a:noFill/>
              <a:ln>
                <a:noFill/>
              </a:ln>
            </p:spPr>
          </p:pic>
          <p:pic>
            <p:nvPicPr>
              <p:cNvPr id="30" name="Shape 445"/>
              <p:cNvPicPr preferRelativeResize="0"/>
              <p:nvPr/>
            </p:nvPicPr>
            <p:blipFill rotWithShape="1">
              <a:blip r:embed="rId19">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flipH="1">
                <a:off x="7199091" y="4041200"/>
                <a:ext cx="756427" cy="856369"/>
              </a:xfrm>
              <a:prstGeom prst="rect">
                <a:avLst/>
              </a:prstGeom>
              <a:noFill/>
              <a:ln>
                <a:noFill/>
              </a:ln>
            </p:spPr>
          </p:pic>
          <p:pic>
            <p:nvPicPr>
              <p:cNvPr id="31" name="Shape 447"/>
              <p:cNvPicPr preferRelativeResize="0"/>
              <p:nvPr/>
            </p:nvPicPr>
            <p:blipFill rotWithShape="1">
              <a:blip r:embed="rId20">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6221010" y="3802417"/>
                <a:ext cx="1212096" cy="907929"/>
              </a:xfrm>
              <a:prstGeom prst="rect">
                <a:avLst/>
              </a:prstGeom>
              <a:noFill/>
              <a:ln>
                <a:noFill/>
              </a:ln>
            </p:spPr>
          </p:pic>
          <p:pic>
            <p:nvPicPr>
              <p:cNvPr id="32" name="Shape 448"/>
              <p:cNvPicPr preferRelativeResize="0"/>
              <p:nvPr/>
            </p:nvPicPr>
            <p:blipFill rotWithShape="1">
              <a:blip r:embed="rId21">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a:off x="5390446" y="4179587"/>
                <a:ext cx="913711" cy="684421"/>
              </a:xfrm>
              <a:prstGeom prst="rect">
                <a:avLst/>
              </a:prstGeom>
              <a:noFill/>
              <a:ln>
                <a:noFill/>
              </a:ln>
            </p:spPr>
          </p:pic>
          <p:pic>
            <p:nvPicPr>
              <p:cNvPr id="33" name="Shape 449"/>
              <p:cNvPicPr preferRelativeResize="0"/>
              <p:nvPr/>
            </p:nvPicPr>
            <p:blipFill rotWithShape="1">
              <a:blip r:embed="rId22">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p:blipFill>
            <p:spPr>
              <a:xfrm rot="838555">
                <a:off x="6193848" y="4494706"/>
                <a:ext cx="653960" cy="489852"/>
              </a:xfrm>
              <a:prstGeom prst="rect">
                <a:avLst/>
              </a:prstGeom>
              <a:noFill/>
              <a:ln>
                <a:noFill/>
              </a:ln>
            </p:spPr>
          </p:pic>
        </p:grpSp>
        <p:sp>
          <p:nvSpPr>
            <p:cNvPr id="34" name="Shape 434"/>
            <p:cNvSpPr/>
            <p:nvPr/>
          </p:nvSpPr>
          <p:spPr>
            <a:xfrm>
              <a:off x="965526" y="1269951"/>
              <a:ext cx="2223529" cy="1014958"/>
            </a:xfrm>
            <a:prstGeom prst="roundRect">
              <a:avLst>
                <a:gd name="adj" fmla="val 16667"/>
              </a:avLst>
            </a:prstGeom>
            <a:noFill/>
            <a:ln w="12700" cap="flat" cmpd="sng">
              <a:solidFill>
                <a:schemeClr val="accent1"/>
              </a:solidFill>
              <a:prstDash val="lgDash"/>
              <a:round/>
              <a:headEnd type="none" w="med" len="med"/>
              <a:tailEnd type="none" w="med" len="med"/>
            </a:ln>
          </p:spPr>
          <p:txBody>
            <a:bodyPr lIns="121800" tIns="60900" rIns="121800" bIns="60900" anchor="t" anchorCtr="1">
              <a:noAutofit/>
            </a:bodyPr>
            <a:lstStyle/>
            <a:p>
              <a:pPr algn="ctr">
                <a:lnSpc>
                  <a:spcPct val="95000"/>
                </a:lnSpc>
                <a:buClr>
                  <a:schemeClr val="lt1"/>
                </a:buClr>
                <a:buSzPct val="25000"/>
              </a:pPr>
              <a:r>
                <a:rPr lang="en-US" sz="1867" dirty="0">
                  <a:solidFill>
                    <a:schemeClr val="dk1"/>
                  </a:solidFill>
                  <a:latin typeface="Intel Clear" panose="020B0604020203020204" pitchFamily="34" charset="0"/>
                  <a:ea typeface="Intel Clear" panose="020B0604020203020204" pitchFamily="34" charset="0"/>
                  <a:cs typeface="Intel Clear" panose="020B0604020203020204" pitchFamily="34" charset="0"/>
                  <a:sym typeface="Arial"/>
                </a:rPr>
                <a:t>Sensors</a:t>
              </a:r>
            </a:p>
          </p:txBody>
        </p:sp>
      </p:grpSp>
      <p:pic>
        <p:nvPicPr>
          <p:cNvPr id="5" name="Picture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409706" y="743728"/>
            <a:ext cx="5687797" cy="5546597"/>
          </a:xfrm>
          <a:prstGeom prst="rect">
            <a:avLst/>
          </a:prstGeom>
        </p:spPr>
      </p:pic>
    </p:spTree>
    <p:extLst>
      <p:ext uri="{BB962C8B-B14F-4D97-AF65-F5344CB8AC3E}">
        <p14:creationId xmlns:p14="http://schemas.microsoft.com/office/powerpoint/2010/main" val="1770530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82050" y="335784"/>
            <a:ext cx="9657551" cy="2103012"/>
          </a:xfrm>
          <a:prstGeom prst="rect">
            <a:avLst/>
          </a:prstGeom>
        </p:spPr>
        <p:txBody>
          <a:bodyPr wrap="square">
            <a:spAutoFit/>
          </a:bodyPr>
          <a:lstStyle/>
          <a:p>
            <a:pPr lvl="0" algn="r"/>
            <a:r>
              <a:rPr lang="en-US" sz="13066" b="1" dirty="0">
                <a:solidFill>
                  <a:schemeClr val="tx2">
                    <a:alpha val="10000"/>
                  </a:schemeClr>
                </a:solidFill>
                <a:latin typeface="Intel Clear" charset="0"/>
                <a:ea typeface="Intel Clear" charset="0"/>
                <a:cs typeface="Intel Clear" charset="0"/>
              </a:rPr>
              <a:t>Code</a:t>
            </a:r>
          </a:p>
        </p:txBody>
      </p:sp>
      <p:sp>
        <p:nvSpPr>
          <p:cNvPr id="5" name="Slide Number Placeholder 4"/>
          <p:cNvSpPr>
            <a:spLocks noGrp="1"/>
          </p:cNvSpPr>
          <p:nvPr>
            <p:ph type="sldNum" sz="quarter" idx="12"/>
          </p:nvPr>
        </p:nvSpPr>
        <p:spPr/>
        <p:txBody>
          <a:bodyPr/>
          <a:lstStyle/>
          <a:p>
            <a:pPr eaLnBrk="0" fontAlgn="base" hangingPunct="0">
              <a:spcBef>
                <a:spcPct val="50000"/>
              </a:spcBef>
              <a:spcAft>
                <a:spcPct val="0"/>
              </a:spcAft>
            </a:pPr>
            <a:fld id="{FD44707B-D922-47D5-BD24-D96E91B70543}" type="slidenum">
              <a:rPr lang="uk-UA" smtClean="0"/>
              <a:pPr eaLnBrk="0" fontAlgn="base" hangingPunct="0">
                <a:spcBef>
                  <a:spcPct val="50000"/>
                </a:spcBef>
                <a:spcAft>
                  <a:spcPct val="0"/>
                </a:spcAft>
              </a:pPr>
              <a:t>13</a:t>
            </a:fld>
            <a:endParaRPr lang="uk-UA" dirty="0"/>
          </a:p>
        </p:txBody>
      </p:sp>
      <p:sp>
        <p:nvSpPr>
          <p:cNvPr id="2" name="Content Placeholder 1"/>
          <p:cNvSpPr>
            <a:spLocks noGrp="1"/>
          </p:cNvSpPr>
          <p:nvPr>
            <p:ph sz="half" idx="1"/>
          </p:nvPr>
        </p:nvSpPr>
        <p:spPr>
          <a:xfrm>
            <a:off x="607485" y="1328843"/>
            <a:ext cx="5342468" cy="4567767"/>
          </a:xfrm>
        </p:spPr>
        <p:txBody>
          <a:bodyPr/>
          <a:lstStyle/>
          <a:p>
            <a:pPr lvl="0"/>
            <a:r>
              <a:rPr lang="en-US" sz="1600" dirty="0" smtClean="0">
                <a:solidFill>
                  <a:schemeClr val="tx2"/>
                </a:solidFill>
              </a:rPr>
              <a:t>Write </a:t>
            </a:r>
            <a:r>
              <a:rPr lang="en-US" sz="1600" dirty="0">
                <a:solidFill>
                  <a:schemeClr val="tx2"/>
                </a:solidFill>
              </a:rPr>
              <a:t>your own or reuse sample code &amp; packages for your own projects.</a:t>
            </a:r>
          </a:p>
          <a:p>
            <a:pPr lvl="1">
              <a:buFont typeface="Arial" charset="0"/>
              <a:buChar char="•"/>
            </a:pPr>
            <a:r>
              <a:rPr lang="en-US" sz="1600" dirty="0"/>
              <a:t>Code snippets</a:t>
            </a:r>
          </a:p>
          <a:p>
            <a:pPr lvl="1">
              <a:buFont typeface="Arial" charset="0"/>
              <a:buChar char="•"/>
            </a:pPr>
            <a:r>
              <a:rPr lang="en-US" sz="1600" dirty="0"/>
              <a:t>Mini projects</a:t>
            </a:r>
          </a:p>
          <a:p>
            <a:pPr lvl="1">
              <a:buFont typeface="Arial" charset="0"/>
              <a:buChar char="•"/>
            </a:pPr>
            <a:r>
              <a:rPr lang="en-US" sz="1600" dirty="0"/>
              <a:t>End to end solutions</a:t>
            </a:r>
          </a:p>
        </p:txBody>
      </p:sp>
      <p:sp>
        <p:nvSpPr>
          <p:cNvPr id="6" name="Title 5"/>
          <p:cNvSpPr>
            <a:spLocks noGrp="1"/>
          </p:cNvSpPr>
          <p:nvPr>
            <p:ph type="title"/>
          </p:nvPr>
        </p:nvSpPr>
        <p:spPr>
          <a:xfrm>
            <a:off x="607484" y="411797"/>
            <a:ext cx="10972800" cy="785824"/>
          </a:xfrm>
        </p:spPr>
        <p:txBody>
          <a:bodyPr/>
          <a:lstStyle/>
          <a:p>
            <a:r>
              <a:rPr lang="en-US" dirty="0">
                <a:solidFill>
                  <a:srgbClr val="003C71"/>
                </a:solidFill>
              </a:rPr>
              <a:t>Code </a:t>
            </a:r>
            <a:r>
              <a:rPr lang="en-US" dirty="0" smtClean="0">
                <a:solidFill>
                  <a:srgbClr val="003C71"/>
                </a:solidFill>
              </a:rPr>
              <a:t>Samples</a:t>
            </a:r>
            <a:endParaRPr lang="en-US" dirty="0">
              <a:solidFill>
                <a:srgbClr val="003C71"/>
              </a:solidFill>
            </a:endParaRPr>
          </a:p>
        </p:txBody>
      </p:sp>
      <p:pic>
        <p:nvPicPr>
          <p:cNvPr id="3" name="Picture 2"/>
          <p:cNvPicPr>
            <a:picLocks noChangeAspect="1"/>
          </p:cNvPicPr>
          <p:nvPr/>
        </p:nvPicPr>
        <p:blipFill>
          <a:blip r:embed="rId3"/>
          <a:stretch>
            <a:fillRect/>
          </a:stretch>
        </p:blipFill>
        <p:spPr>
          <a:xfrm>
            <a:off x="446741" y="4652681"/>
            <a:ext cx="4318000" cy="1473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35545" y="4882259"/>
            <a:ext cx="951876" cy="95187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05517" y="3478841"/>
            <a:ext cx="2886483" cy="2870403"/>
          </a:xfrm>
          <a:prstGeom prst="rect">
            <a:avLst/>
          </a:prstGeom>
        </p:spPr>
      </p:pic>
      <p:sp>
        <p:nvSpPr>
          <p:cNvPr id="11" name="TextBox 10"/>
          <p:cNvSpPr txBox="1"/>
          <p:nvPr/>
        </p:nvSpPr>
        <p:spPr>
          <a:xfrm rot="3661403">
            <a:off x="10895137" y="4189534"/>
            <a:ext cx="411972" cy="205121"/>
          </a:xfrm>
          <a:prstGeom prst="rect">
            <a:avLst/>
          </a:prstGeom>
          <a:noFill/>
        </p:spPr>
        <p:txBody>
          <a:bodyPr vert="horz" wrap="none" lIns="0" tIns="0" rIns="0" bIns="0" rtlCol="0">
            <a:spAutoFit/>
          </a:bodyPr>
          <a:lstStyle>
            <a:defPPr>
              <a:defRPr lang="en-US"/>
            </a:defPPr>
            <a:lvl1pPr>
              <a:defRPr sz="1400">
                <a:solidFill>
                  <a:schemeClr val="accent4"/>
                </a:solidFill>
              </a:defRPr>
            </a:lvl1pPr>
          </a:lstStyle>
          <a:p>
            <a:pPr algn="ctr"/>
            <a:r>
              <a:rPr lang="en-US" sz="1333" b="1" dirty="0">
                <a:solidFill>
                  <a:schemeClr val="tx2"/>
                </a:solidFill>
              </a:rPr>
              <a:t>Code</a:t>
            </a:r>
          </a:p>
        </p:txBody>
      </p:sp>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17236" y="2024599"/>
            <a:ext cx="3491125" cy="1976515"/>
          </a:xfrm>
          <a:prstGeom prst="rect">
            <a:avLst/>
          </a:prstGeom>
        </p:spPr>
      </p:pic>
      <p:sp>
        <p:nvSpPr>
          <p:cNvPr id="13" name="Content Placeholder 1"/>
          <p:cNvSpPr>
            <a:spLocks noGrp="1"/>
          </p:cNvSpPr>
          <p:nvPr>
            <p:ph sz="half" idx="1"/>
          </p:nvPr>
        </p:nvSpPr>
        <p:spPr>
          <a:xfrm>
            <a:off x="3996859" y="2983178"/>
            <a:ext cx="2700843" cy="743900"/>
          </a:xfrm>
        </p:spPr>
        <p:txBody>
          <a:bodyPr/>
          <a:lstStyle/>
          <a:p>
            <a:pPr marL="0" lvl="1" indent="0">
              <a:buNone/>
            </a:pPr>
            <a:r>
              <a:rPr lang="en-US" sz="1600" b="1" dirty="0"/>
              <a:t>End-to-end Reference Implementations</a:t>
            </a:r>
          </a:p>
          <a:p>
            <a:pPr lvl="1"/>
            <a:r>
              <a:rPr lang="en-US" sz="1400" dirty="0"/>
              <a:t>Transportation</a:t>
            </a:r>
          </a:p>
          <a:p>
            <a:pPr lvl="1"/>
            <a:r>
              <a:rPr lang="en-US" sz="1400" dirty="0"/>
              <a:t>Smart </a:t>
            </a:r>
            <a:r>
              <a:rPr lang="en-US" sz="1400" dirty="0" smtClean="0"/>
              <a:t>Home</a:t>
            </a:r>
          </a:p>
          <a:p>
            <a:pPr lvl="1"/>
            <a:r>
              <a:rPr lang="en-US" sz="1400" dirty="0" smtClean="0"/>
              <a:t>Retail</a:t>
            </a:r>
            <a:endParaRPr lang="en-US" sz="1400" dirty="0"/>
          </a:p>
        </p:txBody>
      </p:sp>
      <p:pic>
        <p:nvPicPr>
          <p:cNvPr id="14" name="Picture 2" descr="https://software.intel.com/sites/default/files/managed/86/51/IntelSmartHome_FrontHouse_RoofClosed.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115883" y="5165803"/>
            <a:ext cx="1771452" cy="10071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oftware.intel.com/sites/default/files/managed/0d/bf/finished-poc.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90735" y="4170547"/>
            <a:ext cx="1402276" cy="9952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software.intel.com/sites/default/files/managed/c2/04/intelligent-vending-machine-s.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582792" y="4108756"/>
            <a:ext cx="865264" cy="1249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95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14</a:t>
            </a:fld>
            <a:endParaRPr lang="en-US" dirty="0">
              <a:solidFill>
                <a:prstClr val="white"/>
              </a:solidFill>
            </a:endParaRPr>
          </a:p>
        </p:txBody>
      </p:sp>
      <p:sp>
        <p:nvSpPr>
          <p:cNvPr id="3" name="Title 2"/>
          <p:cNvSpPr>
            <a:spLocks noGrp="1"/>
          </p:cNvSpPr>
          <p:nvPr>
            <p:ph type="title"/>
          </p:nvPr>
        </p:nvSpPr>
        <p:spPr/>
        <p:txBody>
          <a:bodyPr/>
          <a:lstStyle/>
          <a:p>
            <a:r>
              <a:rPr lang="en-US" dirty="0" smtClean="0"/>
              <a:t>Intel Developer Program: </a:t>
            </a:r>
            <a:r>
              <a:rPr lang="en-US" dirty="0" err="1" smtClean="0"/>
              <a:t>Software.intel.com</a:t>
            </a:r>
            <a:r>
              <a:rPr lang="en-US" dirty="0" smtClean="0"/>
              <a:t>/</a:t>
            </a:r>
            <a:r>
              <a:rPr lang="en-US" dirty="0" err="1" smtClean="0"/>
              <a:t>iot</a:t>
            </a:r>
            <a:endParaRPr lang="en-US" dirty="0"/>
          </a:p>
        </p:txBody>
      </p:sp>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08013" y="1863495"/>
            <a:ext cx="10969625" cy="4050172"/>
          </a:xfrm>
        </p:spPr>
      </p:pic>
    </p:spTree>
    <p:extLst>
      <p:ext uri="{BB962C8B-B14F-4D97-AF65-F5344CB8AC3E}">
        <p14:creationId xmlns:p14="http://schemas.microsoft.com/office/powerpoint/2010/main" val="81553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Overview</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374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16</a:t>
            </a:fld>
            <a:endParaRPr lang="en-US" dirty="0">
              <a:solidFill>
                <a:prstClr val="white"/>
              </a:solidFill>
            </a:endParaRP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661463" y="1992708"/>
            <a:ext cx="5341937" cy="2008568"/>
          </a:xfrm>
        </p:spPr>
      </p:pic>
      <p:sp>
        <p:nvSpPr>
          <p:cNvPr id="4" name="Content Placeholder 3"/>
          <p:cNvSpPr>
            <a:spLocks noGrp="1"/>
          </p:cNvSpPr>
          <p:nvPr>
            <p:ph sz="half" idx="13"/>
          </p:nvPr>
        </p:nvSpPr>
        <p:spPr>
          <a:xfrm>
            <a:off x="1631577" y="1992708"/>
            <a:ext cx="3689228" cy="3815696"/>
          </a:xfrm>
        </p:spPr>
        <p:txBody>
          <a:bodyPr/>
          <a:lstStyle/>
          <a:p>
            <a:pPr marL="342900" indent="-342900">
              <a:buFont typeface="Arial" charset="0"/>
              <a:buChar char="•"/>
            </a:pPr>
            <a:r>
              <a:rPr lang="en-US" dirty="0" smtClean="0"/>
              <a:t>Virtual Machines</a:t>
            </a:r>
          </a:p>
          <a:p>
            <a:pPr marL="342900" indent="-342900">
              <a:buFont typeface="Arial" charset="0"/>
              <a:buChar char="•"/>
            </a:pPr>
            <a:r>
              <a:rPr lang="en-US" dirty="0" smtClean="0"/>
              <a:t>Compute</a:t>
            </a:r>
          </a:p>
          <a:p>
            <a:pPr marL="342900" indent="-342900">
              <a:buFont typeface="Arial" charset="0"/>
              <a:buChar char="•"/>
            </a:pPr>
            <a:r>
              <a:rPr lang="en-US" dirty="0" smtClean="0"/>
              <a:t>Database</a:t>
            </a:r>
          </a:p>
          <a:p>
            <a:pPr marL="342900" indent="-342900">
              <a:buFont typeface="Arial" charset="0"/>
              <a:buChar char="•"/>
            </a:pPr>
            <a:r>
              <a:rPr lang="en-US" dirty="0" smtClean="0"/>
              <a:t>Analytics</a:t>
            </a:r>
          </a:p>
          <a:p>
            <a:pPr marL="342900" indent="-342900">
              <a:buFont typeface="Arial" charset="0"/>
              <a:buChar char="•"/>
            </a:pPr>
            <a:r>
              <a:rPr lang="en-US" dirty="0" smtClean="0"/>
              <a:t>AI</a:t>
            </a:r>
          </a:p>
          <a:p>
            <a:pPr marL="342900" indent="-342900">
              <a:buFont typeface="Arial" charset="0"/>
              <a:buChar char="•"/>
            </a:pPr>
            <a:r>
              <a:rPr lang="en-US" dirty="0" err="1" smtClean="0"/>
              <a:t>IoT</a:t>
            </a:r>
            <a:endParaRPr lang="en-US" dirty="0"/>
          </a:p>
        </p:txBody>
      </p:sp>
      <p:sp>
        <p:nvSpPr>
          <p:cNvPr id="5" name="Title 4"/>
          <p:cNvSpPr>
            <a:spLocks noGrp="1"/>
          </p:cNvSpPr>
          <p:nvPr>
            <p:ph type="title"/>
          </p:nvPr>
        </p:nvSpPr>
        <p:spPr/>
        <p:txBody>
          <a:bodyPr/>
          <a:lstStyle/>
          <a:p>
            <a:r>
              <a:rPr lang="en-US" dirty="0" smtClean="0"/>
              <a:t>AWS* - On Demand Cloud Computing </a:t>
            </a:r>
            <a:endParaRPr lang="en-US" dirty="0"/>
          </a:p>
        </p:txBody>
      </p:sp>
    </p:spTree>
    <p:extLst>
      <p:ext uri="{BB962C8B-B14F-4D97-AF65-F5344CB8AC3E}">
        <p14:creationId xmlns:p14="http://schemas.microsoft.com/office/powerpoint/2010/main" val="38047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17</a:t>
            </a:fld>
            <a:endParaRPr lang="en-US" dirty="0">
              <a:solidFill>
                <a:prstClr val="white"/>
              </a:solidFill>
            </a:endParaRP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92586" y="990917"/>
            <a:ext cx="5341937" cy="1251057"/>
          </a:xfrm>
        </p:spPr>
      </p:pic>
      <p:pic>
        <p:nvPicPr>
          <p:cNvPr id="7" name="Content Placeholder 6"/>
          <p:cNvPicPr>
            <a:picLocks noGrp="1" noChangeAspect="1"/>
          </p:cNvPicPr>
          <p:nvPr>
            <p:ph sz="half" idx="13"/>
          </p:nvPr>
        </p:nvPicPr>
        <p:blipFill>
          <a:blip r:embed="rId4">
            <a:extLst>
              <a:ext uri="{28A0092B-C50C-407E-A947-70E740481C1C}">
                <a14:useLocalDpi xmlns:a14="http://schemas.microsoft.com/office/drawing/2010/main" val="0"/>
              </a:ext>
            </a:extLst>
          </a:blip>
          <a:stretch>
            <a:fillRect/>
          </a:stretch>
        </p:blipFill>
        <p:spPr>
          <a:xfrm>
            <a:off x="7385525" y="2856952"/>
            <a:ext cx="2903118" cy="3286227"/>
          </a:xfrm>
        </p:spPr>
      </p:pic>
      <p:sp>
        <p:nvSpPr>
          <p:cNvPr id="5" name="Title 4"/>
          <p:cNvSpPr>
            <a:spLocks noGrp="1"/>
          </p:cNvSpPr>
          <p:nvPr>
            <p:ph type="title"/>
          </p:nvPr>
        </p:nvSpPr>
        <p:spPr/>
        <p:txBody>
          <a:bodyPr/>
          <a:lstStyle/>
          <a:p>
            <a:r>
              <a:rPr lang="en-US" dirty="0" smtClean="0"/>
              <a:t>AWS EC2</a:t>
            </a:r>
            <a:endParaRPr lang="en-US" dirty="0"/>
          </a:p>
        </p:txBody>
      </p:sp>
      <p:sp>
        <p:nvSpPr>
          <p:cNvPr id="8" name="Content Placeholder 3"/>
          <p:cNvSpPr txBox="1">
            <a:spLocks/>
          </p:cNvSpPr>
          <p:nvPr/>
        </p:nvSpPr>
        <p:spPr>
          <a:xfrm>
            <a:off x="1006186" y="1662482"/>
            <a:ext cx="5087698" cy="3815696"/>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lang="en-US" sz="2400" b="0" kern="1200" dirty="0" smtClean="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lang="en-US" sz="2133" kern="1200" baseline="0" dirty="0" smtClean="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lang="en-US" sz="1867" kern="1200" dirty="0" smtClean="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lang="en-US" sz="1600" kern="1200" dirty="0" smtClean="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lang="en-US" sz="1600" kern="1200" dirty="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smtClean="0"/>
              <a:t>Quickly deploy preconfigured or custom VM </a:t>
            </a:r>
          </a:p>
          <a:p>
            <a:r>
              <a:rPr lang="en-US" dirty="0" smtClean="0"/>
              <a:t>Scale with load</a:t>
            </a:r>
          </a:p>
        </p:txBody>
      </p:sp>
    </p:spTree>
    <p:extLst>
      <p:ext uri="{BB962C8B-B14F-4D97-AF65-F5344CB8AC3E}">
        <p14:creationId xmlns:p14="http://schemas.microsoft.com/office/powerpoint/2010/main" val="156056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18</a:t>
            </a:fld>
            <a:endParaRPr lang="en-US" dirty="0">
              <a:solidFill>
                <a:prstClr val="white"/>
              </a:solidFill>
            </a:endParaRPr>
          </a:p>
        </p:txBody>
      </p:sp>
      <p:sp>
        <p:nvSpPr>
          <p:cNvPr id="3" name="Content Placeholder 2"/>
          <p:cNvSpPr>
            <a:spLocks noGrp="1"/>
          </p:cNvSpPr>
          <p:nvPr>
            <p:ph sz="half" idx="1"/>
          </p:nvPr>
        </p:nvSpPr>
        <p:spPr>
          <a:xfrm>
            <a:off x="607485" y="1604434"/>
            <a:ext cx="7155950" cy="1285134"/>
          </a:xfrm>
        </p:spPr>
        <p:txBody>
          <a:bodyPr/>
          <a:lstStyle/>
          <a:p>
            <a:r>
              <a:rPr lang="en-US" dirty="0" err="1" smtClean="0"/>
              <a:t>Serverless</a:t>
            </a:r>
            <a:r>
              <a:rPr lang="en-US" dirty="0" smtClean="0"/>
              <a:t> compute in the cloud</a:t>
            </a:r>
            <a:endParaRPr lang="en-US" dirty="0"/>
          </a:p>
        </p:txBody>
      </p:sp>
      <p:pic>
        <p:nvPicPr>
          <p:cNvPr id="6" name="Content Placeholder 5"/>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980809" y="2889568"/>
            <a:ext cx="9652438" cy="2919812"/>
          </a:xfrm>
        </p:spPr>
      </p:pic>
      <p:sp>
        <p:nvSpPr>
          <p:cNvPr id="5" name="Title 4"/>
          <p:cNvSpPr>
            <a:spLocks noGrp="1"/>
          </p:cNvSpPr>
          <p:nvPr>
            <p:ph type="title"/>
          </p:nvPr>
        </p:nvSpPr>
        <p:spPr/>
        <p:txBody>
          <a:bodyPr/>
          <a:lstStyle/>
          <a:p>
            <a:r>
              <a:rPr lang="en-US" dirty="0" smtClean="0"/>
              <a:t>AWS* Lambda</a:t>
            </a:r>
            <a:endParaRPr lang="en-US" dirty="0"/>
          </a:p>
        </p:txBody>
      </p:sp>
    </p:spTree>
    <p:extLst>
      <p:ext uri="{BB962C8B-B14F-4D97-AF65-F5344CB8AC3E}">
        <p14:creationId xmlns:p14="http://schemas.microsoft.com/office/powerpoint/2010/main" val="31569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19</a:t>
            </a:fld>
            <a:endParaRPr lang="en-US" dirty="0">
              <a:solidFill>
                <a:prstClr val="white"/>
              </a:solidFill>
            </a:endParaRPr>
          </a:p>
        </p:txBody>
      </p:sp>
      <p:sp>
        <p:nvSpPr>
          <p:cNvPr id="3" name="Title 2"/>
          <p:cNvSpPr>
            <a:spLocks noGrp="1"/>
          </p:cNvSpPr>
          <p:nvPr>
            <p:ph type="title"/>
          </p:nvPr>
        </p:nvSpPr>
        <p:spPr/>
        <p:txBody>
          <a:bodyPr/>
          <a:lstStyle/>
          <a:p>
            <a:r>
              <a:rPr lang="en-US" dirty="0" smtClean="0"/>
              <a:t>AWS </a:t>
            </a:r>
            <a:r>
              <a:rPr lang="en-US" dirty="0" err="1" smtClean="0"/>
              <a:t>IoT</a:t>
            </a:r>
            <a:r>
              <a:rPr lang="en-US" dirty="0" smtClean="0"/>
              <a:t> </a:t>
            </a:r>
            <a:endParaRPr lang="en-US" dirty="0"/>
          </a:p>
        </p:txBody>
      </p:sp>
      <p:pic>
        <p:nvPicPr>
          <p:cNvPr id="5" name="Picture 4" descr="IceBreaker_Full_MC_V11-2-0.png"/>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2449087" y="1536691"/>
            <a:ext cx="6975453" cy="4468649"/>
          </a:xfrm>
          <a:prstGeom prst="rect">
            <a:avLst/>
          </a:prstGeom>
        </p:spPr>
      </p:pic>
      <p:pic>
        <p:nvPicPr>
          <p:cNvPr id="6" name="Picture 5" descr="shaded-icons2-1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83601" y="2685220"/>
            <a:ext cx="893774" cy="914400"/>
          </a:xfrm>
          <a:prstGeom prst="rect">
            <a:avLst/>
          </a:prstGeom>
        </p:spPr>
      </p:pic>
      <p:pic>
        <p:nvPicPr>
          <p:cNvPr id="7" name="Picture 6" descr="shaded-icons2-29.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57352" y="2699755"/>
            <a:ext cx="1078992" cy="914400"/>
          </a:xfrm>
          <a:prstGeom prst="rect">
            <a:avLst/>
          </a:prstGeom>
        </p:spPr>
      </p:pic>
      <p:cxnSp>
        <p:nvCxnSpPr>
          <p:cNvPr id="8" name="Straight Arrow Connector 7"/>
          <p:cNvCxnSpPr/>
          <p:nvPr/>
        </p:nvCxnSpPr>
        <p:spPr>
          <a:xfrm flipV="1">
            <a:off x="2685542" y="3142420"/>
            <a:ext cx="2114248" cy="19903"/>
          </a:xfrm>
          <a:prstGeom prst="straightConnector1">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pic>
        <p:nvPicPr>
          <p:cNvPr id="9" name="Picture 8" descr="shaded-icons2-8.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375336" y="2697923"/>
            <a:ext cx="928360" cy="914400"/>
          </a:xfrm>
          <a:prstGeom prst="rect">
            <a:avLst/>
          </a:prstGeom>
        </p:spPr>
      </p:pic>
      <p:sp>
        <p:nvSpPr>
          <p:cNvPr id="10" name="TextBox 9"/>
          <p:cNvSpPr txBox="1"/>
          <p:nvPr/>
        </p:nvSpPr>
        <p:spPr>
          <a:xfrm>
            <a:off x="1409075" y="3594237"/>
            <a:ext cx="1682619" cy="692497"/>
          </a:xfrm>
          <a:prstGeom prst="rect">
            <a:avLst/>
          </a:prstGeom>
          <a:noFill/>
        </p:spPr>
        <p:txBody>
          <a:bodyPr wrap="square" rtlCol="0">
            <a:spAutoFit/>
          </a:bodyPr>
          <a:lstStyle/>
          <a:p>
            <a:pPr algn="ctr"/>
            <a:r>
              <a:rPr lang="en-US" sz="1200" b="1" dirty="0" smtClean="0"/>
              <a:t>DEVICE SDK</a:t>
            </a:r>
          </a:p>
          <a:p>
            <a:pPr algn="ctr"/>
            <a:r>
              <a:rPr lang="en-US" sz="900" dirty="0" smtClean="0"/>
              <a:t>Set of client libraries to connect, authenticate and exchange messages</a:t>
            </a:r>
            <a:endParaRPr lang="en-US" sz="900" dirty="0"/>
          </a:p>
        </p:txBody>
      </p:sp>
      <p:sp>
        <p:nvSpPr>
          <p:cNvPr id="11" name="TextBox 10"/>
          <p:cNvSpPr txBox="1"/>
          <p:nvPr/>
        </p:nvSpPr>
        <p:spPr>
          <a:xfrm>
            <a:off x="4468987" y="3559689"/>
            <a:ext cx="1723623" cy="553998"/>
          </a:xfrm>
          <a:prstGeom prst="rect">
            <a:avLst/>
          </a:prstGeom>
          <a:noFill/>
        </p:spPr>
        <p:txBody>
          <a:bodyPr wrap="square" rtlCol="0">
            <a:spAutoFit/>
          </a:bodyPr>
          <a:lstStyle/>
          <a:p>
            <a:pPr algn="ctr"/>
            <a:r>
              <a:rPr lang="en-US" sz="1200" b="1" dirty="0" smtClean="0"/>
              <a:t>DEVICE GATEWAY</a:t>
            </a:r>
          </a:p>
          <a:p>
            <a:pPr algn="ctr"/>
            <a:r>
              <a:rPr lang="en-US" sz="900" dirty="0" smtClean="0"/>
              <a:t>Communicate with devices via MQTT and HTTP</a:t>
            </a:r>
            <a:endParaRPr lang="en-US" sz="900" dirty="0"/>
          </a:p>
        </p:txBody>
      </p:sp>
      <p:sp>
        <p:nvSpPr>
          <p:cNvPr id="12" name="TextBox 11"/>
          <p:cNvSpPr txBox="1"/>
          <p:nvPr/>
        </p:nvSpPr>
        <p:spPr>
          <a:xfrm>
            <a:off x="3005562" y="1980297"/>
            <a:ext cx="1682619" cy="553998"/>
          </a:xfrm>
          <a:prstGeom prst="rect">
            <a:avLst/>
          </a:prstGeom>
          <a:noFill/>
        </p:spPr>
        <p:txBody>
          <a:bodyPr wrap="square" rtlCol="0">
            <a:spAutoFit/>
          </a:bodyPr>
          <a:lstStyle/>
          <a:p>
            <a:pPr algn="ctr"/>
            <a:r>
              <a:rPr lang="en-US" sz="1200" b="1" dirty="0" smtClean="0"/>
              <a:t>AUTHENTICATION</a:t>
            </a:r>
          </a:p>
          <a:p>
            <a:pPr algn="ctr"/>
            <a:r>
              <a:rPr lang="en-US" sz="900" dirty="0" smtClean="0"/>
              <a:t>Secure with mutual authentication and encryption</a:t>
            </a:r>
            <a:endParaRPr lang="en-US" sz="900" dirty="0"/>
          </a:p>
        </p:txBody>
      </p:sp>
      <p:pic>
        <p:nvPicPr>
          <p:cNvPr id="13" name="Picture 12" descr="shaded-icons2-10.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70870" y="1930792"/>
            <a:ext cx="1005142" cy="914400"/>
          </a:xfrm>
          <a:prstGeom prst="rect">
            <a:avLst/>
          </a:prstGeom>
        </p:spPr>
      </p:pic>
      <p:sp>
        <p:nvSpPr>
          <p:cNvPr id="14" name="TextBox 13"/>
          <p:cNvSpPr txBox="1"/>
          <p:nvPr/>
        </p:nvSpPr>
        <p:spPr>
          <a:xfrm>
            <a:off x="6321547" y="2824788"/>
            <a:ext cx="1386066" cy="692497"/>
          </a:xfrm>
          <a:prstGeom prst="rect">
            <a:avLst/>
          </a:prstGeom>
          <a:noFill/>
        </p:spPr>
        <p:txBody>
          <a:bodyPr wrap="square" rtlCol="0">
            <a:spAutoFit/>
          </a:bodyPr>
          <a:lstStyle/>
          <a:p>
            <a:pPr algn="ctr"/>
            <a:r>
              <a:rPr lang="en-US" sz="1200" b="1" dirty="0" smtClean="0"/>
              <a:t>RULES ENGINE</a:t>
            </a:r>
          </a:p>
          <a:p>
            <a:pPr algn="ctr"/>
            <a:r>
              <a:rPr lang="en-US" sz="900" dirty="0" smtClean="0"/>
              <a:t>Transform messages based on rules and route to AWS Services</a:t>
            </a:r>
            <a:endParaRPr lang="en-US" sz="900" dirty="0"/>
          </a:p>
        </p:txBody>
      </p:sp>
      <p:pic>
        <p:nvPicPr>
          <p:cNvPr id="15" name="Picture 14" descr="shaded-icons2-2.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94420" y="1570037"/>
            <a:ext cx="1321029" cy="1747437"/>
          </a:xfrm>
          <a:prstGeom prst="rect">
            <a:avLst/>
          </a:prstGeom>
        </p:spPr>
      </p:pic>
      <p:cxnSp>
        <p:nvCxnSpPr>
          <p:cNvPr id="16" name="Straight Arrow Connector 15"/>
          <p:cNvCxnSpPr/>
          <p:nvPr/>
        </p:nvCxnSpPr>
        <p:spPr>
          <a:xfrm flipV="1">
            <a:off x="7476012" y="2375849"/>
            <a:ext cx="566835" cy="12143"/>
          </a:xfrm>
          <a:prstGeom prst="straightConnector1">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947948" y="2532371"/>
            <a:ext cx="1682619" cy="646331"/>
          </a:xfrm>
          <a:prstGeom prst="rect">
            <a:avLst/>
          </a:prstGeom>
          <a:noFill/>
        </p:spPr>
        <p:txBody>
          <a:bodyPr wrap="square" rtlCol="0">
            <a:spAutoFit/>
          </a:bodyPr>
          <a:lstStyle/>
          <a:p>
            <a:pPr algn="ctr"/>
            <a:r>
              <a:rPr lang="en-US" sz="1200" b="1" dirty="0" smtClean="0"/>
              <a:t>AWS Services</a:t>
            </a:r>
          </a:p>
          <a:p>
            <a:pPr algn="ctr"/>
            <a:r>
              <a:rPr lang="en-US" sz="1200" b="1" dirty="0" smtClean="0"/>
              <a:t>- - - - - </a:t>
            </a:r>
          </a:p>
          <a:p>
            <a:pPr algn="ctr"/>
            <a:r>
              <a:rPr lang="en-US" sz="1200" b="1" dirty="0" smtClean="0"/>
              <a:t>3P Services</a:t>
            </a:r>
            <a:endParaRPr lang="en-US" sz="900" dirty="0"/>
          </a:p>
        </p:txBody>
      </p:sp>
      <p:pic>
        <p:nvPicPr>
          <p:cNvPr id="18" name="Picture 17" descr="shaded-icons2-9.pn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515998" y="3826253"/>
            <a:ext cx="990027" cy="914400"/>
          </a:xfrm>
          <a:prstGeom prst="rect">
            <a:avLst/>
          </a:prstGeom>
        </p:spPr>
      </p:pic>
      <p:sp>
        <p:nvSpPr>
          <p:cNvPr id="19" name="TextBox 18"/>
          <p:cNvSpPr txBox="1"/>
          <p:nvPr/>
        </p:nvSpPr>
        <p:spPr>
          <a:xfrm>
            <a:off x="6265326" y="4698403"/>
            <a:ext cx="1571223" cy="692497"/>
          </a:xfrm>
          <a:prstGeom prst="rect">
            <a:avLst/>
          </a:prstGeom>
          <a:noFill/>
        </p:spPr>
        <p:txBody>
          <a:bodyPr wrap="square" rtlCol="0">
            <a:spAutoFit/>
          </a:bodyPr>
          <a:lstStyle/>
          <a:p>
            <a:pPr algn="ctr"/>
            <a:r>
              <a:rPr lang="en-US" sz="1200" b="1" dirty="0" smtClean="0"/>
              <a:t>SHADOW</a:t>
            </a:r>
          </a:p>
          <a:p>
            <a:pPr algn="ctr"/>
            <a:r>
              <a:rPr lang="en-US" sz="900" dirty="0" smtClean="0"/>
              <a:t>Persistent thing state during intermittent connections</a:t>
            </a:r>
            <a:endParaRPr lang="en-US" sz="900" dirty="0"/>
          </a:p>
        </p:txBody>
      </p:sp>
      <p:pic>
        <p:nvPicPr>
          <p:cNvPr id="20" name="Picture 19" descr="shaded-icons2-6.png"/>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090281" y="4044859"/>
            <a:ext cx="1334259" cy="509905"/>
          </a:xfrm>
          <a:prstGeom prst="rect">
            <a:avLst/>
          </a:prstGeom>
        </p:spPr>
      </p:pic>
      <p:sp>
        <p:nvSpPr>
          <p:cNvPr id="21" name="TextBox 20"/>
          <p:cNvSpPr txBox="1"/>
          <p:nvPr/>
        </p:nvSpPr>
        <p:spPr>
          <a:xfrm>
            <a:off x="7913387" y="4547818"/>
            <a:ext cx="1682619" cy="276999"/>
          </a:xfrm>
          <a:prstGeom prst="rect">
            <a:avLst/>
          </a:prstGeom>
          <a:noFill/>
        </p:spPr>
        <p:txBody>
          <a:bodyPr wrap="square" rtlCol="0">
            <a:spAutoFit/>
          </a:bodyPr>
          <a:lstStyle/>
          <a:p>
            <a:pPr algn="ctr"/>
            <a:r>
              <a:rPr lang="en-US" sz="1200" b="1" dirty="0" smtClean="0"/>
              <a:t>APPLICATIONS</a:t>
            </a:r>
          </a:p>
        </p:txBody>
      </p:sp>
      <p:cxnSp>
        <p:nvCxnSpPr>
          <p:cNvPr id="22" name="Straight Arrow Connector 21"/>
          <p:cNvCxnSpPr/>
          <p:nvPr/>
        </p:nvCxnSpPr>
        <p:spPr>
          <a:xfrm flipV="1">
            <a:off x="7505922" y="4294590"/>
            <a:ext cx="566835" cy="12143"/>
          </a:xfrm>
          <a:prstGeom prst="straightConnector1">
            <a:avLst/>
          </a:prstGeom>
          <a:ln>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384655" y="5538264"/>
            <a:ext cx="1682619" cy="276999"/>
          </a:xfrm>
          <a:prstGeom prst="rect">
            <a:avLst/>
          </a:prstGeom>
          <a:noFill/>
        </p:spPr>
        <p:txBody>
          <a:bodyPr wrap="square" rtlCol="0">
            <a:spAutoFit/>
          </a:bodyPr>
          <a:lstStyle/>
          <a:p>
            <a:pPr algn="ctr"/>
            <a:r>
              <a:rPr lang="en-US" sz="1200" b="1" dirty="0" smtClean="0"/>
              <a:t>AWS </a:t>
            </a:r>
            <a:r>
              <a:rPr lang="en-US" sz="1200" b="1" dirty="0" err="1" smtClean="0"/>
              <a:t>IoT</a:t>
            </a:r>
            <a:r>
              <a:rPr lang="en-US" sz="1200" b="1" dirty="0" smtClean="0"/>
              <a:t> API</a:t>
            </a:r>
          </a:p>
        </p:txBody>
      </p:sp>
      <p:pic>
        <p:nvPicPr>
          <p:cNvPr id="24" name="Picture 23" descr="shaded-icons2-4.pn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15379" y="4132404"/>
            <a:ext cx="1043709" cy="914400"/>
          </a:xfrm>
          <a:prstGeom prst="rect">
            <a:avLst/>
          </a:prstGeom>
        </p:spPr>
      </p:pic>
      <p:sp>
        <p:nvSpPr>
          <p:cNvPr id="25" name="TextBox 24"/>
          <p:cNvSpPr txBox="1"/>
          <p:nvPr/>
        </p:nvSpPr>
        <p:spPr>
          <a:xfrm>
            <a:off x="2999114" y="5042383"/>
            <a:ext cx="1682619" cy="553998"/>
          </a:xfrm>
          <a:prstGeom prst="rect">
            <a:avLst/>
          </a:prstGeom>
          <a:noFill/>
        </p:spPr>
        <p:txBody>
          <a:bodyPr wrap="square" rtlCol="0">
            <a:spAutoFit/>
          </a:bodyPr>
          <a:lstStyle/>
          <a:p>
            <a:pPr algn="ctr"/>
            <a:r>
              <a:rPr lang="en-US" sz="1200" b="1" dirty="0" smtClean="0"/>
              <a:t>REGISTRY</a:t>
            </a:r>
          </a:p>
          <a:p>
            <a:pPr algn="ctr"/>
            <a:r>
              <a:rPr lang="en-US" sz="900" dirty="0" smtClean="0"/>
              <a:t>Identity and Management of your things</a:t>
            </a:r>
            <a:endParaRPr lang="en-US" sz="900" dirty="0"/>
          </a:p>
        </p:txBody>
      </p:sp>
    </p:spTree>
    <p:extLst>
      <p:ext uri="{BB962C8B-B14F-4D97-AF65-F5344CB8AC3E}">
        <p14:creationId xmlns:p14="http://schemas.microsoft.com/office/powerpoint/2010/main" val="16908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a:t>
            </a:fld>
            <a:endParaRPr lang="en-US" dirty="0">
              <a:solidFill>
                <a:prstClr val="white"/>
              </a:solidFill>
            </a:endParaRPr>
          </a:p>
        </p:txBody>
      </p:sp>
      <p:sp>
        <p:nvSpPr>
          <p:cNvPr id="3" name="Title 2"/>
          <p:cNvSpPr>
            <a:spLocks noGrp="1"/>
          </p:cNvSpPr>
          <p:nvPr>
            <p:ph type="title"/>
          </p:nvPr>
        </p:nvSpPr>
        <p:spPr/>
        <p:txBody>
          <a:bodyPr/>
          <a:lstStyle/>
          <a:p>
            <a:r>
              <a:rPr lang="en-US" dirty="0" smtClean="0"/>
              <a:t>Outline	</a:t>
            </a:r>
            <a:endParaRPr lang="en-US" dirty="0"/>
          </a:p>
        </p:txBody>
      </p:sp>
      <p:sp>
        <p:nvSpPr>
          <p:cNvPr id="4" name="Content Placeholder 3"/>
          <p:cNvSpPr>
            <a:spLocks noGrp="1"/>
          </p:cNvSpPr>
          <p:nvPr>
            <p:ph sz="quarter" idx="13"/>
          </p:nvPr>
        </p:nvSpPr>
        <p:spPr>
          <a:xfrm>
            <a:off x="607484" y="1604434"/>
            <a:ext cx="3751865" cy="4567767"/>
          </a:xfrm>
        </p:spPr>
        <p:txBody>
          <a:bodyPr/>
          <a:lstStyle/>
          <a:p>
            <a:pPr marL="342900" indent="-342900">
              <a:buFont typeface="Arial" charset="0"/>
              <a:buChar char="•"/>
            </a:pPr>
            <a:r>
              <a:rPr lang="en-US" dirty="0" smtClean="0"/>
              <a:t>Intro</a:t>
            </a:r>
          </a:p>
          <a:p>
            <a:pPr marL="342900" indent="-342900">
              <a:buFont typeface="Arial" charset="0"/>
              <a:buChar char="•"/>
            </a:pPr>
            <a:r>
              <a:rPr lang="en-US" dirty="0" smtClean="0"/>
              <a:t>Intel </a:t>
            </a:r>
            <a:r>
              <a:rPr lang="en-US" dirty="0" err="1" smtClean="0"/>
              <a:t>IoT</a:t>
            </a:r>
            <a:r>
              <a:rPr lang="en-US" dirty="0" smtClean="0"/>
              <a:t> Overview</a:t>
            </a:r>
          </a:p>
          <a:p>
            <a:pPr marL="342900" indent="-342900">
              <a:buFont typeface="Arial" charset="0"/>
              <a:buChar char="•"/>
            </a:pPr>
            <a:r>
              <a:rPr lang="en-US" dirty="0" smtClean="0"/>
              <a:t>AWS Overview</a:t>
            </a:r>
          </a:p>
          <a:p>
            <a:pPr marL="342900" indent="-342900">
              <a:buFont typeface="Arial" charset="0"/>
              <a:buChar char="•"/>
            </a:pPr>
            <a:r>
              <a:rPr lang="en-US" dirty="0" smtClean="0"/>
              <a:t>CV at the Edge</a:t>
            </a:r>
          </a:p>
          <a:p>
            <a:pPr marL="342900" indent="-342900">
              <a:buFont typeface="Arial" charset="0"/>
              <a:buChar char="•"/>
            </a:pPr>
            <a:r>
              <a:rPr lang="en-US" dirty="0" smtClean="0"/>
              <a:t>CV in the Cloud</a:t>
            </a:r>
          </a:p>
          <a:p>
            <a:pPr marL="342900" indent="-342900">
              <a:buFont typeface="Arial" charset="0"/>
              <a:buChar char="•"/>
            </a:pPr>
            <a:r>
              <a:rPr lang="en-US" dirty="0" smtClean="0"/>
              <a:t>Demo!</a:t>
            </a:r>
            <a:endParaRPr lang="en-US" dirty="0"/>
          </a:p>
        </p:txBody>
      </p:sp>
    </p:spTree>
    <p:extLst>
      <p:ext uri="{BB962C8B-B14F-4D97-AF65-F5344CB8AC3E}">
        <p14:creationId xmlns:p14="http://schemas.microsoft.com/office/powerpoint/2010/main" val="430762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 at the edge – Open CV </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292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21</a:t>
            </a:fld>
            <a:endParaRPr lang="en-US" dirty="0">
              <a:solidFill>
                <a:prstClr val="white"/>
              </a:solidFill>
            </a:endParaRP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476564" y="2100237"/>
            <a:ext cx="2461085" cy="3032057"/>
          </a:xfrm>
        </p:spPr>
      </p:pic>
      <p:sp>
        <p:nvSpPr>
          <p:cNvPr id="4" name="Content Placeholder 3"/>
          <p:cNvSpPr>
            <a:spLocks noGrp="1"/>
          </p:cNvSpPr>
          <p:nvPr>
            <p:ph sz="half" idx="13"/>
          </p:nvPr>
        </p:nvSpPr>
        <p:spPr>
          <a:xfrm>
            <a:off x="428687" y="1821139"/>
            <a:ext cx="5340352" cy="4567767"/>
          </a:xfrm>
        </p:spPr>
        <p:txBody>
          <a:bodyPr/>
          <a:lstStyle/>
          <a:p>
            <a:pPr marL="342900" indent="-342900">
              <a:buFont typeface="Arial" charset="0"/>
              <a:buChar char="•"/>
            </a:pPr>
            <a:r>
              <a:rPr lang="en-US" dirty="0" smtClean="0"/>
              <a:t>Open Source Computer Vision C++ Framework </a:t>
            </a:r>
          </a:p>
          <a:p>
            <a:pPr marL="342900" indent="-342900">
              <a:buFont typeface="Arial" charset="0"/>
              <a:buChar char="•"/>
            </a:pPr>
            <a:r>
              <a:rPr lang="en-US" dirty="0" smtClean="0"/>
              <a:t>Created by Intel in 1999</a:t>
            </a:r>
          </a:p>
          <a:p>
            <a:pPr marL="342900" indent="-342900">
              <a:buFont typeface="Arial" charset="0"/>
              <a:buChar char="•"/>
            </a:pPr>
            <a:r>
              <a:rPr lang="en-US" dirty="0" smtClean="0"/>
              <a:t>Large and Active Developer Community </a:t>
            </a:r>
          </a:p>
          <a:p>
            <a:r>
              <a:rPr lang="en-US" dirty="0"/>
              <a:t>https://</a:t>
            </a:r>
            <a:r>
              <a:rPr lang="en-US" dirty="0" err="1"/>
              <a:t>www.learnopencv.com</a:t>
            </a:r>
            <a:r>
              <a:rPr lang="en-US" dirty="0"/>
              <a:t>/install-opencv3-on-ubuntu</a:t>
            </a:r>
            <a:r>
              <a:rPr lang="en-US" dirty="0" smtClean="0"/>
              <a:t>/</a:t>
            </a:r>
            <a:endParaRPr lang="en-US" dirty="0"/>
          </a:p>
          <a:p>
            <a:r>
              <a:rPr lang="en-US" dirty="0"/>
              <a:t>http://</a:t>
            </a:r>
            <a:r>
              <a:rPr lang="en-US" dirty="0" err="1"/>
              <a:t>docs.opencv.org</a:t>
            </a:r>
            <a:r>
              <a:rPr lang="en-US" dirty="0"/>
              <a:t>/master/d7/d9f/</a:t>
            </a:r>
            <a:r>
              <a:rPr lang="en-US" dirty="0" err="1"/>
              <a:t>tutorial_linux_install.html</a:t>
            </a:r>
            <a:endParaRPr lang="en-US" dirty="0"/>
          </a:p>
          <a:p>
            <a:pPr marL="342900" indent="-342900">
              <a:buFont typeface="Arial" charset="0"/>
              <a:buChar char="•"/>
            </a:pPr>
            <a:endParaRPr lang="en-US" dirty="0"/>
          </a:p>
        </p:txBody>
      </p:sp>
      <p:sp>
        <p:nvSpPr>
          <p:cNvPr id="5" name="Title 4"/>
          <p:cNvSpPr>
            <a:spLocks noGrp="1"/>
          </p:cNvSpPr>
          <p:nvPr>
            <p:ph type="title"/>
          </p:nvPr>
        </p:nvSpPr>
        <p:spPr/>
        <p:txBody>
          <a:bodyPr/>
          <a:lstStyle/>
          <a:p>
            <a:r>
              <a:rPr lang="en-US" dirty="0" smtClean="0"/>
              <a:t>Overview </a:t>
            </a:r>
            <a:endParaRPr lang="en-US" dirty="0"/>
          </a:p>
        </p:txBody>
      </p:sp>
    </p:spTree>
    <p:extLst>
      <p:ext uri="{BB962C8B-B14F-4D97-AF65-F5344CB8AC3E}">
        <p14:creationId xmlns:p14="http://schemas.microsoft.com/office/powerpoint/2010/main" val="66641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22</a:t>
            </a:fld>
            <a:endParaRPr lang="en-US" dirty="0">
              <a:solidFill>
                <a:prstClr val="white"/>
              </a:solidFill>
            </a:endParaRPr>
          </a:p>
        </p:txBody>
      </p:sp>
      <p:sp>
        <p:nvSpPr>
          <p:cNvPr id="4" name="Content Placeholder 3"/>
          <p:cNvSpPr>
            <a:spLocks noGrp="1"/>
          </p:cNvSpPr>
          <p:nvPr>
            <p:ph sz="half" idx="13"/>
          </p:nvPr>
        </p:nvSpPr>
        <p:spPr/>
        <p:txBody>
          <a:bodyPr/>
          <a:lstStyle/>
          <a:p>
            <a:pPr marL="342900" indent="-342900">
              <a:buFont typeface="Arial" charset="0"/>
              <a:buChar char="•"/>
            </a:pPr>
            <a:r>
              <a:rPr lang="en-US" dirty="0" smtClean="0"/>
              <a:t>Image Transformation</a:t>
            </a:r>
          </a:p>
          <a:p>
            <a:pPr marL="342900" indent="-342900">
              <a:buFont typeface="Arial" charset="0"/>
              <a:buChar char="•"/>
            </a:pPr>
            <a:r>
              <a:rPr lang="en-US" dirty="0" smtClean="0"/>
              <a:t>Edge Detection</a:t>
            </a:r>
          </a:p>
          <a:p>
            <a:pPr marL="342900" indent="-342900">
              <a:buFont typeface="Arial" charset="0"/>
              <a:buChar char="•"/>
            </a:pPr>
            <a:r>
              <a:rPr lang="en-US" dirty="0" smtClean="0"/>
              <a:t>Facial Recognition </a:t>
            </a:r>
          </a:p>
          <a:p>
            <a:pPr marL="342900" indent="-342900">
              <a:buFont typeface="Arial" charset="0"/>
              <a:buChar char="•"/>
            </a:pPr>
            <a:r>
              <a:rPr lang="en-US" dirty="0" smtClean="0"/>
              <a:t>Gesture Recognition</a:t>
            </a:r>
          </a:p>
          <a:p>
            <a:pPr marL="342900" indent="-342900">
              <a:buFont typeface="Arial" charset="0"/>
              <a:buChar char="•"/>
            </a:pPr>
            <a:r>
              <a:rPr lang="en-US" dirty="0" smtClean="0"/>
              <a:t>Mobile Robotics</a:t>
            </a:r>
          </a:p>
          <a:p>
            <a:pPr marL="342900" indent="-342900">
              <a:buFont typeface="Arial" charset="0"/>
              <a:buChar char="•"/>
            </a:pPr>
            <a:r>
              <a:rPr lang="en-US" dirty="0" smtClean="0"/>
              <a:t>Motion Tracking </a:t>
            </a:r>
            <a:endParaRPr lang="en-US" dirty="0"/>
          </a:p>
        </p:txBody>
      </p:sp>
      <p:sp>
        <p:nvSpPr>
          <p:cNvPr id="5" name="Title 4"/>
          <p:cNvSpPr>
            <a:spLocks noGrp="1"/>
          </p:cNvSpPr>
          <p:nvPr>
            <p:ph type="title"/>
          </p:nvPr>
        </p:nvSpPr>
        <p:spPr/>
        <p:txBody>
          <a:bodyPr/>
          <a:lstStyle/>
          <a:p>
            <a:r>
              <a:rPr lang="en-US" dirty="0" smtClean="0"/>
              <a:t>Open CV Uses</a:t>
            </a:r>
            <a:endParaRPr lang="en-US" dirty="0"/>
          </a:p>
        </p:txBody>
      </p:sp>
      <p:pic>
        <p:nvPicPr>
          <p:cNvPr id="6" name="Shape 2115"/>
          <p:cNvPicPr preferRelativeResize="0">
            <a:picLocks noGrp="1"/>
          </p:cNvPicPr>
          <p:nvPr>
            <p:ph sz="half" idx="1"/>
          </p:nvPr>
        </p:nvPicPr>
        <p:blipFill rotWithShape="1">
          <a:blip r:embed="rId3">
            <a:alphaModFix/>
          </a:blip>
          <a:srcRect t="8121" r="43703"/>
          <a:stretch/>
        </p:blipFill>
        <p:spPr>
          <a:xfrm>
            <a:off x="607484" y="1193520"/>
            <a:ext cx="5058210" cy="4602163"/>
          </a:xfrm>
          <a:prstGeom prst="rect">
            <a:avLst/>
          </a:prstGeom>
          <a:noFill/>
          <a:ln>
            <a:noFill/>
          </a:ln>
        </p:spPr>
      </p:pic>
    </p:spTree>
    <p:extLst>
      <p:ext uri="{BB962C8B-B14F-4D97-AF65-F5344CB8AC3E}">
        <p14:creationId xmlns:p14="http://schemas.microsoft.com/office/powerpoint/2010/main" val="143565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23</a:t>
            </a:fld>
            <a:endParaRPr lang="en-US" dirty="0">
              <a:solidFill>
                <a:prstClr val="white"/>
              </a:solidFill>
            </a:endParaRP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8013" y="2134575"/>
            <a:ext cx="5341937" cy="3508012"/>
          </a:xfrm>
        </p:spPr>
      </p:pic>
      <p:pic>
        <p:nvPicPr>
          <p:cNvPr id="7" name="Content Placeholder 6"/>
          <p:cNvPicPr>
            <a:picLocks noGrp="1" noChangeAspect="1"/>
          </p:cNvPicPr>
          <p:nvPr>
            <p:ph sz="half" idx="13"/>
          </p:nvPr>
        </p:nvPicPr>
        <p:blipFill>
          <a:blip r:embed="rId4">
            <a:extLst>
              <a:ext uri="{28A0092B-C50C-407E-A947-70E740481C1C}">
                <a14:useLocalDpi xmlns:a14="http://schemas.microsoft.com/office/drawing/2010/main" val="0"/>
              </a:ext>
            </a:extLst>
          </a:blip>
          <a:stretch>
            <a:fillRect/>
          </a:stretch>
        </p:blipFill>
        <p:spPr>
          <a:xfrm>
            <a:off x="6592985" y="1604963"/>
            <a:ext cx="4628956" cy="4567237"/>
          </a:xfrm>
        </p:spPr>
      </p:pic>
      <p:sp>
        <p:nvSpPr>
          <p:cNvPr id="5" name="Title 4"/>
          <p:cNvSpPr>
            <a:spLocks noGrp="1"/>
          </p:cNvSpPr>
          <p:nvPr>
            <p:ph type="title"/>
          </p:nvPr>
        </p:nvSpPr>
        <p:spPr/>
        <p:txBody>
          <a:bodyPr/>
          <a:lstStyle/>
          <a:p>
            <a:r>
              <a:rPr lang="en-US" dirty="0" smtClean="0"/>
              <a:t>Sample Code – Find Corner</a:t>
            </a:r>
            <a:endParaRPr lang="en-US" dirty="0"/>
          </a:p>
        </p:txBody>
      </p:sp>
    </p:spTree>
    <p:extLst>
      <p:ext uri="{BB962C8B-B14F-4D97-AF65-F5344CB8AC3E}">
        <p14:creationId xmlns:p14="http://schemas.microsoft.com/office/powerpoint/2010/main" val="73661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24</a:t>
            </a:fld>
            <a:endParaRPr lang="en-US" dirty="0">
              <a:solidFill>
                <a:prstClr val="white"/>
              </a:solidFill>
            </a:endParaRPr>
          </a:p>
        </p:txBody>
      </p:sp>
      <p:sp>
        <p:nvSpPr>
          <p:cNvPr id="3" name="Content Placeholder 2"/>
          <p:cNvSpPr>
            <a:spLocks noGrp="1"/>
          </p:cNvSpPr>
          <p:nvPr>
            <p:ph sz="half" idx="1"/>
          </p:nvPr>
        </p:nvSpPr>
        <p:spPr>
          <a:xfrm>
            <a:off x="607485" y="2867891"/>
            <a:ext cx="5342468" cy="3304309"/>
          </a:xfrm>
        </p:spPr>
        <p:txBody>
          <a:bodyPr/>
          <a:lstStyle/>
          <a:p>
            <a:pPr marL="342900" indent="-342900">
              <a:buFont typeface="Arial" charset="0"/>
              <a:buChar char="•"/>
            </a:pPr>
            <a:r>
              <a:rPr lang="en-US" dirty="0" smtClean="0"/>
              <a:t>Open CV can be CPU intensive </a:t>
            </a:r>
          </a:p>
          <a:p>
            <a:pPr marL="342900" indent="-342900">
              <a:buFont typeface="Arial" charset="0"/>
              <a:buChar char="•"/>
            </a:pPr>
            <a:r>
              <a:rPr lang="en-US" dirty="0" smtClean="0"/>
              <a:t>Open CV can be RAM </a:t>
            </a:r>
            <a:r>
              <a:rPr lang="en-US" dirty="0" err="1" smtClean="0"/>
              <a:t>instensive</a:t>
            </a:r>
            <a:r>
              <a:rPr lang="en-US" dirty="0" smtClean="0"/>
              <a:t> </a:t>
            </a:r>
            <a:endParaRPr lang="en-US" dirty="0"/>
          </a:p>
        </p:txBody>
      </p:sp>
      <p:pic>
        <p:nvPicPr>
          <p:cNvPr id="6" name="Content Placeholder 5"/>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6237288" y="2256228"/>
            <a:ext cx="5340350" cy="3264706"/>
          </a:xfrm>
        </p:spPr>
      </p:pic>
      <p:sp>
        <p:nvSpPr>
          <p:cNvPr id="5" name="Title 4"/>
          <p:cNvSpPr>
            <a:spLocks noGrp="1"/>
          </p:cNvSpPr>
          <p:nvPr>
            <p:ph type="title"/>
          </p:nvPr>
        </p:nvSpPr>
        <p:spPr/>
        <p:txBody>
          <a:bodyPr/>
          <a:lstStyle/>
          <a:p>
            <a:r>
              <a:rPr lang="en-US" dirty="0" smtClean="0"/>
              <a:t>Hardware Requirements </a:t>
            </a:r>
            <a:endParaRPr lang="en-US" dirty="0"/>
          </a:p>
        </p:txBody>
      </p:sp>
    </p:spTree>
    <p:extLst>
      <p:ext uri="{BB962C8B-B14F-4D97-AF65-F5344CB8AC3E}">
        <p14:creationId xmlns:p14="http://schemas.microsoft.com/office/powerpoint/2010/main" val="117257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 in the Cloud – </a:t>
            </a:r>
            <a:r>
              <a:rPr lang="en-US" dirty="0" err="1" smtClean="0"/>
              <a:t>Rekognition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858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26</a:t>
            </a:fld>
            <a:endParaRPr lang="en-US" dirty="0">
              <a:solidFill>
                <a:prstClr val="white"/>
              </a:solidFill>
            </a:endParaRPr>
          </a:p>
        </p:txBody>
      </p:sp>
      <p:sp>
        <p:nvSpPr>
          <p:cNvPr id="3" name="Content Placeholder 2"/>
          <p:cNvSpPr>
            <a:spLocks noGrp="1"/>
          </p:cNvSpPr>
          <p:nvPr>
            <p:ph sz="half" idx="1"/>
          </p:nvPr>
        </p:nvSpPr>
        <p:spPr>
          <a:xfrm>
            <a:off x="607485" y="2317531"/>
            <a:ext cx="5342468" cy="3854669"/>
          </a:xfrm>
        </p:spPr>
        <p:txBody>
          <a:bodyPr/>
          <a:lstStyle/>
          <a:p>
            <a:pPr marL="342900" indent="-342900">
              <a:buFont typeface="Arial" charset="0"/>
              <a:buChar char="•"/>
            </a:pPr>
            <a:r>
              <a:rPr lang="en-US" dirty="0" smtClean="0"/>
              <a:t>AWS image analysis service</a:t>
            </a:r>
          </a:p>
          <a:p>
            <a:pPr marL="342900" indent="-342900">
              <a:buFont typeface="Arial" charset="0"/>
              <a:buChar char="•"/>
            </a:pPr>
            <a:r>
              <a:rPr lang="en-US" dirty="0" smtClean="0"/>
              <a:t>Introduced Q4 2016</a:t>
            </a:r>
          </a:p>
          <a:p>
            <a:pPr marL="342900" indent="-342900">
              <a:buFont typeface="Arial" charset="0"/>
              <a:buChar char="•"/>
            </a:pPr>
            <a:r>
              <a:rPr lang="en-US" dirty="0" smtClean="0"/>
              <a:t>Uses deep learning algorithm  </a:t>
            </a:r>
            <a:endParaRPr lang="en-US" dirty="0"/>
          </a:p>
        </p:txBody>
      </p:sp>
      <p:pic>
        <p:nvPicPr>
          <p:cNvPr id="6" name="Content Placeholder 5"/>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6237288" y="1836040"/>
            <a:ext cx="5340350" cy="4105082"/>
          </a:xfrm>
        </p:spPr>
      </p:pic>
      <p:sp>
        <p:nvSpPr>
          <p:cNvPr id="5" name="Title 4"/>
          <p:cNvSpPr>
            <a:spLocks noGrp="1"/>
          </p:cNvSpPr>
          <p:nvPr>
            <p:ph type="title"/>
          </p:nvPr>
        </p:nvSpPr>
        <p:spPr/>
        <p:txBody>
          <a:bodyPr/>
          <a:lstStyle/>
          <a:p>
            <a:r>
              <a:rPr lang="en-US" dirty="0" smtClean="0"/>
              <a:t>Overview</a:t>
            </a:r>
            <a:endParaRPr lang="en-US" dirty="0"/>
          </a:p>
        </p:txBody>
      </p:sp>
    </p:spTree>
    <p:extLst>
      <p:ext uri="{BB962C8B-B14F-4D97-AF65-F5344CB8AC3E}">
        <p14:creationId xmlns:p14="http://schemas.microsoft.com/office/powerpoint/2010/main" val="38726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27</a:t>
            </a:fld>
            <a:endParaRPr lang="en-US" dirty="0">
              <a:solidFill>
                <a:prstClr val="white"/>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200"/>
            <a:ext cx="12192000" cy="5174884"/>
          </a:xfrm>
          <a:prstGeom prst="rect">
            <a:avLst/>
          </a:prstGeom>
        </p:spPr>
      </p:pic>
    </p:spTree>
    <p:extLst>
      <p:ext uri="{BB962C8B-B14F-4D97-AF65-F5344CB8AC3E}">
        <p14:creationId xmlns:p14="http://schemas.microsoft.com/office/powerpoint/2010/main" val="81728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28</a:t>
            </a:fld>
            <a:endParaRPr lang="en-US" dirty="0">
              <a:solidFill>
                <a:prstClr val="white"/>
              </a:solidFill>
            </a:endParaRPr>
          </a:p>
        </p:txBody>
      </p:sp>
      <p:sp>
        <p:nvSpPr>
          <p:cNvPr id="3" name="Content Placeholder 2"/>
          <p:cNvSpPr>
            <a:spLocks noGrp="1"/>
          </p:cNvSpPr>
          <p:nvPr>
            <p:ph sz="half" idx="1"/>
          </p:nvPr>
        </p:nvSpPr>
        <p:spPr>
          <a:xfrm>
            <a:off x="607485" y="2317531"/>
            <a:ext cx="5342468" cy="3854669"/>
          </a:xfrm>
        </p:spPr>
        <p:txBody>
          <a:bodyPr/>
          <a:lstStyle/>
          <a:p>
            <a:pPr marL="342900" indent="-342900">
              <a:buFont typeface="Arial" charset="0"/>
              <a:buChar char="•"/>
            </a:pPr>
            <a:r>
              <a:rPr lang="en-US" dirty="0" smtClean="0"/>
              <a:t>AWS image analysis service</a:t>
            </a:r>
          </a:p>
          <a:p>
            <a:pPr marL="342900" indent="-342900">
              <a:buFont typeface="Arial" charset="0"/>
              <a:buChar char="•"/>
            </a:pPr>
            <a:r>
              <a:rPr lang="en-US" dirty="0" smtClean="0"/>
              <a:t>Introduced Q4 2016</a:t>
            </a:r>
          </a:p>
          <a:p>
            <a:pPr marL="342900" indent="-342900">
              <a:buFont typeface="Arial" charset="0"/>
              <a:buChar char="•"/>
            </a:pPr>
            <a:r>
              <a:rPr lang="en-US" dirty="0" smtClean="0"/>
              <a:t>Uses deep learning algorithm  </a:t>
            </a:r>
            <a:endParaRPr lang="en-US" dirty="0"/>
          </a:p>
        </p:txBody>
      </p:sp>
      <p:pic>
        <p:nvPicPr>
          <p:cNvPr id="6" name="Content Placeholder 5"/>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6237288" y="1836040"/>
            <a:ext cx="5340350" cy="4105082"/>
          </a:xfrm>
        </p:spPr>
      </p:pic>
      <p:sp>
        <p:nvSpPr>
          <p:cNvPr id="5" name="Title 4"/>
          <p:cNvSpPr>
            <a:spLocks noGrp="1"/>
          </p:cNvSpPr>
          <p:nvPr>
            <p:ph type="title"/>
          </p:nvPr>
        </p:nvSpPr>
        <p:spPr/>
        <p:txBody>
          <a:bodyPr/>
          <a:lstStyle/>
          <a:p>
            <a:r>
              <a:rPr lang="en-US" dirty="0" smtClean="0"/>
              <a:t>Overview</a:t>
            </a:r>
            <a:endParaRPr lang="en-US" dirty="0"/>
          </a:p>
        </p:txBody>
      </p:sp>
    </p:spTree>
    <p:extLst>
      <p:ext uri="{BB962C8B-B14F-4D97-AF65-F5344CB8AC3E}">
        <p14:creationId xmlns:p14="http://schemas.microsoft.com/office/powerpoint/2010/main" val="113643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29</a:t>
            </a:fld>
            <a:endParaRPr lang="en-US" dirty="0">
              <a:solidFill>
                <a:prstClr val="white"/>
              </a:solidFill>
            </a:endParaRP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17727" y="1570037"/>
            <a:ext cx="7405555" cy="4136619"/>
          </a:xfrm>
        </p:spPr>
      </p:pic>
      <p:sp>
        <p:nvSpPr>
          <p:cNvPr id="5" name="Title 4"/>
          <p:cNvSpPr>
            <a:spLocks noGrp="1"/>
          </p:cNvSpPr>
          <p:nvPr>
            <p:ph type="title"/>
          </p:nvPr>
        </p:nvSpPr>
        <p:spPr/>
        <p:txBody>
          <a:bodyPr/>
          <a:lstStyle/>
          <a:p>
            <a:r>
              <a:rPr lang="en-US" dirty="0" smtClean="0"/>
              <a:t>Deep Learning / Neural Networks </a:t>
            </a:r>
            <a:endParaRPr lang="en-US" dirty="0"/>
          </a:p>
        </p:txBody>
      </p:sp>
    </p:spTree>
    <p:extLst>
      <p:ext uri="{BB962C8B-B14F-4D97-AF65-F5344CB8AC3E}">
        <p14:creationId xmlns:p14="http://schemas.microsoft.com/office/powerpoint/2010/main" val="63021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7484" y="1570037"/>
            <a:ext cx="3425427" cy="4567237"/>
          </a:xfrm>
        </p:spPr>
      </p:pic>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3</a:t>
            </a:fld>
            <a:endParaRPr lang="en-US" dirty="0">
              <a:solidFill>
                <a:prstClr val="white"/>
              </a:solidFill>
            </a:endParaRPr>
          </a:p>
        </p:txBody>
      </p:sp>
      <p:sp>
        <p:nvSpPr>
          <p:cNvPr id="4" name="Title 3"/>
          <p:cNvSpPr>
            <a:spLocks noGrp="1"/>
          </p:cNvSpPr>
          <p:nvPr>
            <p:ph type="title"/>
          </p:nvPr>
        </p:nvSpPr>
        <p:spPr/>
        <p:txBody>
          <a:bodyPr/>
          <a:lstStyle/>
          <a:p>
            <a:r>
              <a:rPr lang="en-US" dirty="0" smtClean="0"/>
              <a:t>Computer Vision– Edge</a:t>
            </a:r>
            <a:endParaRPr lang="en-US" dirty="0"/>
          </a:p>
        </p:txBody>
      </p:sp>
      <p:sp>
        <p:nvSpPr>
          <p:cNvPr id="6" name="Content Placeholder 3"/>
          <p:cNvSpPr txBox="1">
            <a:spLocks/>
          </p:cNvSpPr>
          <p:nvPr/>
        </p:nvSpPr>
        <p:spPr>
          <a:xfrm>
            <a:off x="4517186" y="2861149"/>
            <a:ext cx="4200949" cy="1985013"/>
          </a:xfrm>
          <a:prstGeom prst="rect">
            <a:avLst/>
          </a:prstGeom>
        </p:spPr>
        <p:txBody>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80990" indent="-380990">
              <a:buFont typeface="Arial" charset="0"/>
              <a:buChar char="•"/>
            </a:pPr>
            <a:r>
              <a:rPr lang="en-US" dirty="0"/>
              <a:t>Basic </a:t>
            </a:r>
            <a:r>
              <a:rPr lang="en-US" dirty="0" smtClean="0"/>
              <a:t>Detection</a:t>
            </a:r>
          </a:p>
          <a:p>
            <a:pPr marL="380990" indent="-380990">
              <a:buFont typeface="Arial" charset="0"/>
              <a:buChar char="•"/>
            </a:pPr>
            <a:r>
              <a:rPr lang="en-US" dirty="0" smtClean="0"/>
              <a:t>Programmatic </a:t>
            </a:r>
          </a:p>
          <a:p>
            <a:pPr marL="380990" indent="-380990">
              <a:buFont typeface="Arial" charset="0"/>
              <a:buChar char="•"/>
            </a:pPr>
            <a:r>
              <a:rPr lang="en-US" dirty="0" smtClean="0"/>
              <a:t>Fast</a:t>
            </a:r>
          </a:p>
        </p:txBody>
      </p:sp>
    </p:spTree>
    <p:extLst>
      <p:ext uri="{BB962C8B-B14F-4D97-AF65-F5344CB8AC3E}">
        <p14:creationId xmlns:p14="http://schemas.microsoft.com/office/powerpoint/2010/main" val="2905104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30</a:t>
            </a:fld>
            <a:endParaRPr lang="en-US" dirty="0">
              <a:solidFill>
                <a:prstClr val="white"/>
              </a:solidFill>
            </a:endParaRP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73894" y="2926556"/>
            <a:ext cx="5210175" cy="1924050"/>
          </a:xfrm>
        </p:spPr>
      </p:pic>
      <p:sp>
        <p:nvSpPr>
          <p:cNvPr id="4" name="Content Placeholder 3"/>
          <p:cNvSpPr>
            <a:spLocks noGrp="1"/>
          </p:cNvSpPr>
          <p:nvPr>
            <p:ph sz="half" idx="13"/>
          </p:nvPr>
        </p:nvSpPr>
        <p:spPr>
          <a:xfrm>
            <a:off x="6237817" y="2380593"/>
            <a:ext cx="5340352" cy="3791607"/>
          </a:xfrm>
        </p:spPr>
        <p:txBody>
          <a:bodyPr/>
          <a:lstStyle/>
          <a:p>
            <a:pPr marL="342900" indent="-342900">
              <a:buFont typeface="Arial" charset="0"/>
              <a:buChar char="•"/>
            </a:pPr>
            <a:r>
              <a:rPr lang="en-US" dirty="0" smtClean="0"/>
              <a:t>7x9 pixel images of A B or C</a:t>
            </a:r>
          </a:p>
          <a:p>
            <a:pPr marL="342900" indent="-342900">
              <a:buFont typeface="Arial" charset="0"/>
              <a:buChar char="•"/>
            </a:pPr>
            <a:r>
              <a:rPr lang="en-US" dirty="0" smtClean="0"/>
              <a:t>63 input nodes – 1 for black pixel 0 for white pixel </a:t>
            </a:r>
          </a:p>
          <a:p>
            <a:pPr marL="342900" indent="-342900">
              <a:buFont typeface="Arial" charset="0"/>
              <a:buChar char="•"/>
            </a:pPr>
            <a:r>
              <a:rPr lang="en-US" dirty="0" smtClean="0"/>
              <a:t>3 output nodes – A, B, or C</a:t>
            </a:r>
            <a:endParaRPr lang="en-US" dirty="0"/>
          </a:p>
        </p:txBody>
      </p:sp>
      <p:sp>
        <p:nvSpPr>
          <p:cNvPr id="5" name="Title 4"/>
          <p:cNvSpPr>
            <a:spLocks noGrp="1"/>
          </p:cNvSpPr>
          <p:nvPr>
            <p:ph type="title"/>
          </p:nvPr>
        </p:nvSpPr>
        <p:spPr/>
        <p:txBody>
          <a:bodyPr/>
          <a:lstStyle/>
          <a:p>
            <a:r>
              <a:rPr lang="en-US" dirty="0" smtClean="0"/>
              <a:t>ABCs</a:t>
            </a:r>
            <a:endParaRPr lang="en-US" dirty="0"/>
          </a:p>
        </p:txBody>
      </p:sp>
    </p:spTree>
    <p:extLst>
      <p:ext uri="{BB962C8B-B14F-4D97-AF65-F5344CB8AC3E}">
        <p14:creationId xmlns:p14="http://schemas.microsoft.com/office/powerpoint/2010/main" val="12109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31</a:t>
            </a:fld>
            <a:endParaRPr lang="en-US" dirty="0">
              <a:solidFill>
                <a:prstClr val="white"/>
              </a:solidFill>
            </a:endParaRPr>
          </a:p>
        </p:txBody>
      </p:sp>
      <p:sp>
        <p:nvSpPr>
          <p:cNvPr id="3" name="Content Placeholder 2"/>
          <p:cNvSpPr>
            <a:spLocks noGrp="1"/>
          </p:cNvSpPr>
          <p:nvPr>
            <p:ph sz="half" idx="1"/>
          </p:nvPr>
        </p:nvSpPr>
        <p:spPr>
          <a:xfrm>
            <a:off x="607485" y="3019647"/>
            <a:ext cx="5342468" cy="3152553"/>
          </a:xfrm>
        </p:spPr>
        <p:txBody>
          <a:bodyPr/>
          <a:lstStyle/>
          <a:p>
            <a:r>
              <a:rPr lang="en-US" dirty="0" smtClean="0"/>
              <a:t>Math – Basically the chain rule with partial derivatives </a:t>
            </a:r>
            <a:endParaRPr lang="en-US" dirty="0"/>
          </a:p>
        </p:txBody>
      </p:sp>
      <p:pic>
        <p:nvPicPr>
          <p:cNvPr id="6" name="Content Placeholder 5"/>
          <p:cNvPicPr>
            <a:picLocks noGrp="1" noChangeAspect="1"/>
          </p:cNvPicPr>
          <p:nvPr>
            <p:ph sz="half" idx="13"/>
          </p:nvPr>
        </p:nvPicPr>
        <p:blipFill>
          <a:blip r:embed="rId3">
            <a:extLst>
              <a:ext uri="{28A0092B-C50C-407E-A947-70E740481C1C}">
                <a14:useLocalDpi xmlns:a14="http://schemas.microsoft.com/office/drawing/2010/main" val="0"/>
              </a:ext>
            </a:extLst>
          </a:blip>
          <a:stretch>
            <a:fillRect/>
          </a:stretch>
        </p:blipFill>
        <p:spPr>
          <a:xfrm>
            <a:off x="6237288" y="2404570"/>
            <a:ext cx="5340350" cy="2968022"/>
          </a:xfrm>
        </p:spPr>
      </p:pic>
      <p:sp>
        <p:nvSpPr>
          <p:cNvPr id="5" name="Title 4"/>
          <p:cNvSpPr>
            <a:spLocks noGrp="1"/>
          </p:cNvSpPr>
          <p:nvPr>
            <p:ph type="title"/>
          </p:nvPr>
        </p:nvSpPr>
        <p:spPr/>
        <p:txBody>
          <a:bodyPr/>
          <a:lstStyle/>
          <a:p>
            <a:r>
              <a:rPr lang="en-US" dirty="0" smtClean="0"/>
              <a:t>Training?</a:t>
            </a:r>
            <a:endParaRPr lang="en-US" dirty="0"/>
          </a:p>
        </p:txBody>
      </p:sp>
    </p:spTree>
    <p:extLst>
      <p:ext uri="{BB962C8B-B14F-4D97-AF65-F5344CB8AC3E}">
        <p14:creationId xmlns:p14="http://schemas.microsoft.com/office/powerpoint/2010/main" val="136584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32</a:t>
            </a:fld>
            <a:endParaRPr lang="en-US" dirty="0">
              <a:solidFill>
                <a:prstClr val="white"/>
              </a:solidFill>
            </a:endParaRPr>
          </a:p>
        </p:txBody>
      </p:sp>
      <p:sp>
        <p:nvSpPr>
          <p:cNvPr id="3" name="Content Placeholder 2"/>
          <p:cNvSpPr>
            <a:spLocks noGrp="1"/>
          </p:cNvSpPr>
          <p:nvPr>
            <p:ph sz="half" idx="1"/>
          </p:nvPr>
        </p:nvSpPr>
        <p:spPr/>
        <p:txBody>
          <a:bodyPr/>
          <a:lstStyle/>
          <a:p>
            <a:pPr marL="342900" indent="-342900">
              <a:buFont typeface="Arial" charset="0"/>
              <a:buChar char="•"/>
            </a:pPr>
            <a:r>
              <a:rPr lang="en-US" dirty="0" smtClean="0"/>
              <a:t>To be successful a neural network needs a massive amount of </a:t>
            </a:r>
            <a:r>
              <a:rPr lang="en-US" i="1" dirty="0" smtClean="0"/>
              <a:t>trained </a:t>
            </a:r>
            <a:r>
              <a:rPr lang="en-US" dirty="0" smtClean="0"/>
              <a:t>data</a:t>
            </a:r>
          </a:p>
          <a:p>
            <a:pPr marL="342900" indent="-342900">
              <a:buFont typeface="Arial" charset="0"/>
              <a:buChar char="•"/>
            </a:pPr>
            <a:r>
              <a:rPr lang="en-US" dirty="0" smtClean="0"/>
              <a:t>Trained Data = Image + Label </a:t>
            </a:r>
          </a:p>
          <a:p>
            <a:pPr marL="342900" indent="-342900">
              <a:buFont typeface="Arial" charset="0"/>
              <a:buChar char="•"/>
            </a:pPr>
            <a:r>
              <a:rPr lang="en-US" dirty="0" smtClean="0"/>
              <a:t>~10,000 images to train a network </a:t>
            </a:r>
            <a:endParaRPr lang="en-US" dirty="0"/>
          </a:p>
        </p:txBody>
      </p:sp>
      <p:pic>
        <p:nvPicPr>
          <p:cNvPr id="6" name="Content Placeholder 5"/>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b="2789"/>
          <a:stretch/>
        </p:blipFill>
        <p:spPr>
          <a:xfrm>
            <a:off x="6239934" y="1604434"/>
            <a:ext cx="5340350" cy="2857208"/>
          </a:xfrm>
        </p:spPr>
      </p:pic>
      <p:sp>
        <p:nvSpPr>
          <p:cNvPr id="5" name="Title 4"/>
          <p:cNvSpPr>
            <a:spLocks noGrp="1"/>
          </p:cNvSpPr>
          <p:nvPr>
            <p:ph type="title"/>
          </p:nvPr>
        </p:nvSpPr>
        <p:spPr/>
        <p:txBody>
          <a:bodyPr/>
          <a:lstStyle/>
          <a:p>
            <a:r>
              <a:rPr lang="en-US" dirty="0" smtClean="0"/>
              <a:t>Trained Data </a:t>
            </a:r>
            <a:endParaRPr lang="en-US" dirty="0"/>
          </a:p>
        </p:txBody>
      </p:sp>
      <p:sp>
        <p:nvSpPr>
          <p:cNvPr id="7" name="Content Placeholder 2"/>
          <p:cNvSpPr txBox="1">
            <a:spLocks/>
          </p:cNvSpPr>
          <p:nvPr/>
        </p:nvSpPr>
        <p:spPr>
          <a:xfrm>
            <a:off x="8339958" y="4666592"/>
            <a:ext cx="3421117" cy="1765923"/>
          </a:xfrm>
          <a:prstGeom prst="rect">
            <a:avLst/>
          </a:prstGeom>
        </p:spPr>
        <p:txBody>
          <a:bodyPr vert="horz" lIns="0" tIns="0" rIns="0" bIns="0" rtlCol="0">
            <a:noAutofit/>
          </a:bodyPr>
          <a:lstStyle>
            <a:lvl1pPr marL="0" indent="0" algn="l" defTabSz="609585" rtl="0" eaLnBrk="1" latinLnBrk="0" hangingPunct="1">
              <a:spcBef>
                <a:spcPts val="1600"/>
              </a:spcBef>
              <a:spcAft>
                <a:spcPts val="0"/>
              </a:spcAft>
              <a:buFont typeface="Wingdings" panose="05000000000000000000" pitchFamily="2" charset="2"/>
              <a:buNone/>
              <a:defRPr lang="en-US" sz="2400" b="0" kern="1200" dirty="0" smtClean="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lang="en-US" sz="2133" kern="1200" baseline="0" dirty="0" smtClean="0">
                <a:solidFill>
                  <a:schemeClr val="tx2"/>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lang="en-US" sz="1867" kern="1200" dirty="0" smtClean="0">
                <a:solidFill>
                  <a:schemeClr val="tx2"/>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lang="en-US" sz="1600" kern="1200" dirty="0" smtClean="0">
                <a:solidFill>
                  <a:schemeClr val="tx2"/>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lang="en-US" sz="1600" kern="1200" dirty="0">
                <a:solidFill>
                  <a:schemeClr val="tx2"/>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mtClean="0"/>
              <a:t>“BIKE”</a:t>
            </a:r>
            <a:endParaRPr lang="en-US" dirty="0"/>
          </a:p>
        </p:txBody>
      </p:sp>
    </p:spTree>
    <p:extLst>
      <p:ext uri="{BB962C8B-B14F-4D97-AF65-F5344CB8AC3E}">
        <p14:creationId xmlns:p14="http://schemas.microsoft.com/office/powerpoint/2010/main" val="175190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33</a:t>
            </a:fld>
            <a:endParaRPr lang="en-US" dirty="0">
              <a:solidFill>
                <a:prstClr val="white"/>
              </a:solidFill>
            </a:endParaRP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46540" y="1570037"/>
            <a:ext cx="9337984" cy="4182475"/>
          </a:xfrm>
        </p:spPr>
      </p:pic>
      <p:sp>
        <p:nvSpPr>
          <p:cNvPr id="5" name="Title 4"/>
          <p:cNvSpPr>
            <a:spLocks noGrp="1"/>
          </p:cNvSpPr>
          <p:nvPr>
            <p:ph type="title"/>
          </p:nvPr>
        </p:nvSpPr>
        <p:spPr/>
        <p:txBody>
          <a:bodyPr/>
          <a:lstStyle/>
          <a:p>
            <a:r>
              <a:rPr lang="en-US" dirty="0" smtClean="0"/>
              <a:t>Result</a:t>
            </a:r>
            <a:endParaRPr lang="en-US" dirty="0"/>
          </a:p>
        </p:txBody>
      </p:sp>
    </p:spTree>
    <p:extLst>
      <p:ext uri="{BB962C8B-B14F-4D97-AF65-F5344CB8AC3E}">
        <p14:creationId xmlns:p14="http://schemas.microsoft.com/office/powerpoint/2010/main" val="90475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Edge + Cloud 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6668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056" y="1952296"/>
            <a:ext cx="3142593" cy="3142593"/>
          </a:xfrm>
          <a:prstGeom prst="rect">
            <a:avLst/>
          </a:prstGeom>
        </p:spPr>
      </p:pic>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35</a:t>
            </a:fld>
            <a:endParaRPr lang="en-US" dirty="0">
              <a:solidFill>
                <a:prstClr val="white"/>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4" y="1414041"/>
            <a:ext cx="2339552" cy="2009431"/>
          </a:xfrm>
          <a:prstGeom prst="rect">
            <a:avLst/>
          </a:prstGeom>
        </p:spPr>
      </p:pic>
      <p:pic>
        <p:nvPicPr>
          <p:cNvPr id="8" name="Content Placeholder 5"/>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4278710" y="306418"/>
            <a:ext cx="1919842" cy="2365246"/>
          </a:xfr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1303" y="-852139"/>
            <a:ext cx="4682359" cy="4682359"/>
          </a:xfrm>
          <a:prstGeom prst="rect">
            <a:avLst/>
          </a:prstGeom>
        </p:spPr>
      </p:pic>
      <p:cxnSp>
        <p:nvCxnSpPr>
          <p:cNvPr id="11" name="Straight Arrow Connector 10"/>
          <p:cNvCxnSpPr/>
          <p:nvPr/>
        </p:nvCxnSpPr>
        <p:spPr>
          <a:xfrm>
            <a:off x="1939159" y="3184634"/>
            <a:ext cx="1530498" cy="238838"/>
          </a:xfrm>
          <a:prstGeom prst="straightConnector1">
            <a:avLst/>
          </a:prstGeom>
          <a:ln>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Content Placeholder 2"/>
          <p:cNvSpPr>
            <a:spLocks noGrp="1"/>
          </p:cNvSpPr>
          <p:nvPr>
            <p:ph sz="half" idx="1"/>
          </p:nvPr>
        </p:nvSpPr>
        <p:spPr>
          <a:xfrm>
            <a:off x="8727557" y="2686236"/>
            <a:ext cx="3619505" cy="1304476"/>
          </a:xfrm>
        </p:spPr>
        <p:txBody>
          <a:bodyPr/>
          <a:lstStyle/>
          <a:p>
            <a:r>
              <a:rPr lang="en-US" b="1" dirty="0" smtClean="0"/>
              <a:t>S3 + </a:t>
            </a:r>
            <a:r>
              <a:rPr lang="en-US" b="1" dirty="0" err="1" smtClean="0"/>
              <a:t>Rekognition</a:t>
            </a:r>
            <a:endParaRPr lang="en-US" b="1" dirty="0"/>
          </a:p>
        </p:txBody>
      </p:sp>
      <p:cxnSp>
        <p:nvCxnSpPr>
          <p:cNvPr id="17" name="Straight Arrow Connector 16"/>
          <p:cNvCxnSpPr/>
          <p:nvPr/>
        </p:nvCxnSpPr>
        <p:spPr>
          <a:xfrm flipV="1">
            <a:off x="7177905" y="2686236"/>
            <a:ext cx="1177819" cy="737236"/>
          </a:xfrm>
          <a:prstGeom prst="straightConnector1">
            <a:avLst/>
          </a:prstGeom>
          <a:ln>
            <a:solidFill>
              <a:schemeClr val="tx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a:spLocks noGrp="1"/>
          </p:cNvSpPr>
          <p:nvPr>
            <p:ph sz="half" idx="1"/>
          </p:nvPr>
        </p:nvSpPr>
        <p:spPr>
          <a:xfrm>
            <a:off x="333221" y="3523593"/>
            <a:ext cx="1605938" cy="467119"/>
          </a:xfrm>
        </p:spPr>
        <p:txBody>
          <a:bodyPr/>
          <a:lstStyle/>
          <a:p>
            <a:r>
              <a:rPr lang="en-US" dirty="0" smtClean="0"/>
              <a:t>Take Video</a:t>
            </a:r>
          </a:p>
        </p:txBody>
      </p:sp>
      <p:sp>
        <p:nvSpPr>
          <p:cNvPr id="19" name="Content Placeholder 2"/>
          <p:cNvSpPr>
            <a:spLocks noGrp="1"/>
          </p:cNvSpPr>
          <p:nvPr>
            <p:ph sz="half" idx="1"/>
          </p:nvPr>
        </p:nvSpPr>
        <p:spPr>
          <a:xfrm>
            <a:off x="3915520" y="4370988"/>
            <a:ext cx="3222956" cy="1447801"/>
          </a:xfrm>
        </p:spPr>
        <p:txBody>
          <a:bodyPr/>
          <a:lstStyle/>
          <a:p>
            <a:pPr marL="342900" indent="-342900">
              <a:buFont typeface="Arial" charset="0"/>
              <a:buChar char="•"/>
            </a:pPr>
            <a:r>
              <a:rPr lang="en-US" dirty="0" smtClean="0"/>
              <a:t>Track Face</a:t>
            </a:r>
          </a:p>
          <a:p>
            <a:pPr marL="342900" indent="-342900">
              <a:buFont typeface="Arial" charset="0"/>
              <a:buChar char="•"/>
            </a:pPr>
            <a:r>
              <a:rPr lang="en-US" dirty="0" smtClean="0"/>
              <a:t>Detect Smile</a:t>
            </a:r>
          </a:p>
          <a:p>
            <a:pPr marL="342900" indent="-342900">
              <a:buFont typeface="Arial" charset="0"/>
              <a:buChar char="•"/>
            </a:pPr>
            <a:r>
              <a:rPr lang="en-US" dirty="0" smtClean="0"/>
              <a:t>Connect to AWS</a:t>
            </a:r>
          </a:p>
        </p:txBody>
      </p:sp>
      <p:sp>
        <p:nvSpPr>
          <p:cNvPr id="22" name="Content Placeholder 2"/>
          <p:cNvSpPr>
            <a:spLocks noGrp="1"/>
          </p:cNvSpPr>
          <p:nvPr>
            <p:ph sz="half" idx="1"/>
          </p:nvPr>
        </p:nvSpPr>
        <p:spPr>
          <a:xfrm>
            <a:off x="8599122" y="3373361"/>
            <a:ext cx="2673223" cy="1721528"/>
          </a:xfrm>
        </p:spPr>
        <p:txBody>
          <a:bodyPr/>
          <a:lstStyle/>
          <a:p>
            <a:pPr marL="342900" indent="-342900">
              <a:buFont typeface="Arial" charset="0"/>
              <a:buChar char="•"/>
            </a:pPr>
            <a:r>
              <a:rPr lang="en-US" dirty="0" smtClean="0"/>
              <a:t>Store Image</a:t>
            </a:r>
          </a:p>
          <a:p>
            <a:pPr marL="342900" indent="-342900">
              <a:buFont typeface="Arial" charset="0"/>
              <a:buChar char="•"/>
            </a:pPr>
            <a:r>
              <a:rPr lang="en-US" dirty="0" smtClean="0"/>
              <a:t>Return Analysis</a:t>
            </a:r>
          </a:p>
        </p:txBody>
      </p:sp>
    </p:spTree>
    <p:extLst>
      <p:ext uri="{BB962C8B-B14F-4D97-AF65-F5344CB8AC3E}">
        <p14:creationId xmlns:p14="http://schemas.microsoft.com/office/powerpoint/2010/main" val="17140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36</a:t>
            </a:fld>
            <a:endParaRPr lang="en-US" dirty="0">
              <a:solidFill>
                <a:prstClr val="white"/>
              </a:solidFill>
            </a:endParaRP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8013" y="2198163"/>
            <a:ext cx="5341937" cy="3380836"/>
          </a:xfrm>
        </p:spPr>
      </p:pic>
      <p:sp>
        <p:nvSpPr>
          <p:cNvPr id="4" name="Content Placeholder 3"/>
          <p:cNvSpPr>
            <a:spLocks noGrp="1"/>
          </p:cNvSpPr>
          <p:nvPr>
            <p:ph sz="half" idx="13"/>
          </p:nvPr>
        </p:nvSpPr>
        <p:spPr/>
        <p:txBody>
          <a:bodyPr/>
          <a:lstStyle/>
          <a:p>
            <a:pPr marL="342900" indent="-342900">
              <a:buFont typeface="Arial" charset="0"/>
              <a:buChar char="•"/>
            </a:pPr>
            <a:r>
              <a:rPr lang="en-US" dirty="0" err="1" smtClean="0"/>
              <a:t>OpenCV</a:t>
            </a:r>
            <a:r>
              <a:rPr lang="en-US" dirty="0" smtClean="0"/>
              <a:t> can track faces in real time</a:t>
            </a:r>
          </a:p>
          <a:p>
            <a:pPr marL="342900" indent="-342900">
              <a:buFont typeface="Arial" charset="0"/>
              <a:buChar char="•"/>
            </a:pPr>
            <a:r>
              <a:rPr lang="en-US" dirty="0" err="1" smtClean="0"/>
              <a:t>Rekogntion</a:t>
            </a:r>
            <a:r>
              <a:rPr lang="en-US" dirty="0" smtClean="0"/>
              <a:t> can report back with what it thinks is in the image</a:t>
            </a:r>
            <a:endParaRPr lang="en-US" dirty="0"/>
          </a:p>
        </p:txBody>
      </p:sp>
      <p:sp>
        <p:nvSpPr>
          <p:cNvPr id="5" name="Title 4"/>
          <p:cNvSpPr>
            <a:spLocks noGrp="1"/>
          </p:cNvSpPr>
          <p:nvPr>
            <p:ph type="title"/>
          </p:nvPr>
        </p:nvSpPr>
        <p:spPr/>
        <p:txBody>
          <a:bodyPr/>
          <a:lstStyle/>
          <a:p>
            <a:r>
              <a:rPr lang="en-US" dirty="0" smtClean="0"/>
              <a:t>Results!</a:t>
            </a:r>
            <a:endParaRPr lang="en-US" dirty="0"/>
          </a:p>
        </p:txBody>
      </p:sp>
    </p:spTree>
    <p:extLst>
      <p:ext uri="{BB962C8B-B14F-4D97-AF65-F5344CB8AC3E}">
        <p14:creationId xmlns:p14="http://schemas.microsoft.com/office/powerpoint/2010/main" val="161394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873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7484" y="1570037"/>
            <a:ext cx="3425427" cy="4567236"/>
          </a:xfrm>
        </p:spPr>
      </p:pic>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4</a:t>
            </a:fld>
            <a:endParaRPr lang="en-US" dirty="0">
              <a:solidFill>
                <a:prstClr val="white"/>
              </a:solidFill>
            </a:endParaRPr>
          </a:p>
        </p:txBody>
      </p:sp>
      <p:sp>
        <p:nvSpPr>
          <p:cNvPr id="4" name="Title 3"/>
          <p:cNvSpPr>
            <a:spLocks noGrp="1"/>
          </p:cNvSpPr>
          <p:nvPr>
            <p:ph type="title"/>
          </p:nvPr>
        </p:nvSpPr>
        <p:spPr/>
        <p:txBody>
          <a:bodyPr/>
          <a:lstStyle/>
          <a:p>
            <a:r>
              <a:rPr lang="en-US" dirty="0" smtClean="0"/>
              <a:t>Computer Vision– Cloud</a:t>
            </a:r>
            <a:endParaRPr lang="en-US" dirty="0"/>
          </a:p>
        </p:txBody>
      </p:sp>
      <p:sp>
        <p:nvSpPr>
          <p:cNvPr id="6" name="Content Placeholder 3"/>
          <p:cNvSpPr txBox="1">
            <a:spLocks/>
          </p:cNvSpPr>
          <p:nvPr/>
        </p:nvSpPr>
        <p:spPr>
          <a:xfrm>
            <a:off x="4517186" y="2861149"/>
            <a:ext cx="4879062" cy="1985013"/>
          </a:xfrm>
          <a:prstGeom prst="rect">
            <a:avLst/>
          </a:prstGeom>
        </p:spPr>
        <p:txBody>
          <a:bodyPr/>
          <a:lstStyle>
            <a:lvl1pPr marL="0" indent="0" algn="l" defTabSz="609585" rtl="0" eaLnBrk="1" latinLnBrk="0" hangingPunct="1">
              <a:spcBef>
                <a:spcPts val="1600"/>
              </a:spcBef>
              <a:spcAft>
                <a:spcPts val="0"/>
              </a:spcAft>
              <a:buFont typeface="Wingdings" panose="05000000000000000000" pitchFamily="2" charset="2"/>
              <a:buNone/>
              <a:defRPr sz="2400" b="0" kern="1200">
                <a:solidFill>
                  <a:srgbClr val="0071C5"/>
                </a:solidFill>
                <a:latin typeface="+mn-lt"/>
                <a:ea typeface="+mn-ea"/>
                <a:cs typeface="Intel Clear" panose="020B0604020203020204" pitchFamily="34" charset="0"/>
              </a:defRPr>
            </a:lvl1pPr>
            <a:lvl2pPr marL="300559" indent="-300559" algn="l" defTabSz="609585" rtl="0" eaLnBrk="1" latinLnBrk="0" hangingPunct="1">
              <a:spcBef>
                <a:spcPts val="1600"/>
              </a:spcBef>
              <a:buFont typeface="Wingdings" charset="2"/>
              <a:buChar char="§"/>
              <a:defRPr sz="2133" kern="1200" baseline="0">
                <a:solidFill>
                  <a:srgbClr val="003C71"/>
                </a:solidFill>
                <a:latin typeface="+mn-lt"/>
                <a:ea typeface="+mn-ea"/>
                <a:cs typeface="Intel Clear" panose="020B0604020203020204" pitchFamily="34" charset="0"/>
              </a:defRPr>
            </a:lvl2pPr>
            <a:lvl3pPr marL="761981" indent="-304792" algn="l" defTabSz="609585" rtl="0" eaLnBrk="1" latinLnBrk="0" hangingPunct="1">
              <a:spcBef>
                <a:spcPts val="1067"/>
              </a:spcBef>
              <a:buFont typeface="Intel Clear" panose="020B0604020203020204" pitchFamily="34" charset="0"/>
              <a:buChar char="–"/>
              <a:defRPr sz="2133" kern="1200">
                <a:solidFill>
                  <a:srgbClr val="003C71"/>
                </a:solidFill>
                <a:latin typeface="+mn-lt"/>
                <a:ea typeface="+mn-ea"/>
                <a:cs typeface="Intel Clear" panose="020B0604020203020204" pitchFamily="34" charset="0"/>
              </a:defRPr>
            </a:lvl3pPr>
            <a:lvl4pPr marL="1293252" indent="-304792" algn="l" defTabSz="609585" rtl="0" eaLnBrk="1" latinLnBrk="0" hangingPunct="1">
              <a:spcBef>
                <a:spcPct val="20000"/>
              </a:spcBef>
              <a:buFont typeface="Arial"/>
              <a:buChar char="–"/>
              <a:defRPr sz="1867" kern="1200">
                <a:solidFill>
                  <a:srgbClr val="003C71"/>
                </a:solidFill>
                <a:latin typeface="+mn-lt"/>
                <a:ea typeface="+mn-ea"/>
                <a:cs typeface="Intel Clear" panose="020B0604020203020204" pitchFamily="34" charset="0"/>
              </a:defRPr>
            </a:lvl4pPr>
            <a:lvl5pPr marL="1758907" indent="-304792" algn="l" defTabSz="609585" rtl="0" eaLnBrk="1" latinLnBrk="0" hangingPunct="1">
              <a:spcBef>
                <a:spcPct val="20000"/>
              </a:spcBef>
              <a:buFont typeface="Intel Clear" panose="020B0604020203020204" pitchFamily="34" charset="0"/>
              <a:buChar char="–"/>
              <a:defRPr sz="1867" kern="1200">
                <a:solidFill>
                  <a:srgbClr val="003C71"/>
                </a:solidFill>
                <a:latin typeface="+mn-lt"/>
                <a:ea typeface="+mn-ea"/>
                <a:cs typeface="Intel Clear" panose="020B0604020203020204" pitchFamily="34"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380990" indent="-380990">
              <a:buFont typeface="Arial" charset="0"/>
              <a:buChar char="•"/>
            </a:pPr>
            <a:r>
              <a:rPr lang="en-US" dirty="0" smtClean="0"/>
              <a:t>Metadata</a:t>
            </a:r>
          </a:p>
          <a:p>
            <a:pPr marL="380990" indent="-380990">
              <a:buFont typeface="Arial" charset="0"/>
              <a:buChar char="•"/>
            </a:pPr>
            <a:r>
              <a:rPr lang="en-US" dirty="0" smtClean="0"/>
              <a:t>Machine Learning</a:t>
            </a:r>
          </a:p>
          <a:p>
            <a:pPr marL="380990" indent="-380990">
              <a:buFont typeface="Arial" charset="0"/>
              <a:buChar char="•"/>
            </a:pPr>
            <a:r>
              <a:rPr lang="en-US" dirty="0" smtClean="0"/>
              <a:t>Heavy Resource Requirements  </a:t>
            </a:r>
          </a:p>
          <a:p>
            <a:pPr marL="380990" indent="-380990">
              <a:buFont typeface="Arial" charset="0"/>
              <a:buChar char="•"/>
            </a:pPr>
            <a:r>
              <a:rPr lang="en-US" dirty="0" smtClean="0"/>
              <a:t>Slower</a:t>
            </a:r>
          </a:p>
          <a:p>
            <a:pPr marL="380990" indent="-380990">
              <a:buFont typeface="Arial" charset="0"/>
              <a:buChar char="•"/>
            </a:pPr>
            <a:r>
              <a:rPr lang="en-US" dirty="0" smtClean="0"/>
              <a:t>Less fine control </a:t>
            </a:r>
          </a:p>
        </p:txBody>
      </p:sp>
      <p:sp>
        <p:nvSpPr>
          <p:cNvPr id="2" name="TextBox 1"/>
          <p:cNvSpPr txBox="1"/>
          <p:nvPr/>
        </p:nvSpPr>
        <p:spPr>
          <a:xfrm>
            <a:off x="2989175" y="4511198"/>
            <a:ext cx="897026" cy="250505"/>
          </a:xfrm>
          <a:prstGeom prst="rect">
            <a:avLst/>
          </a:prstGeom>
          <a:solidFill>
            <a:schemeClr val="bg2">
              <a:lumMod val="20000"/>
              <a:lumOff val="80000"/>
            </a:schemeClr>
          </a:solidFill>
        </p:spPr>
        <p:txBody>
          <a:bodyPr vert="horz" wrap="square" lIns="0" tIns="0" rIns="0" bIns="0" rtlCol="0">
            <a:noAutofit/>
          </a:bodyPr>
          <a:lstStyle/>
          <a:p>
            <a:r>
              <a:rPr lang="en-US" sz="1500" dirty="0" smtClean="0">
                <a:solidFill>
                  <a:srgbClr val="003C71"/>
                </a:solidFill>
              </a:rPr>
              <a:t>Bike: 92%</a:t>
            </a:r>
          </a:p>
        </p:txBody>
      </p:sp>
      <p:sp>
        <p:nvSpPr>
          <p:cNvPr id="7" name="TextBox 6"/>
          <p:cNvSpPr txBox="1"/>
          <p:nvPr/>
        </p:nvSpPr>
        <p:spPr>
          <a:xfrm>
            <a:off x="2386013" y="2746213"/>
            <a:ext cx="1500188" cy="278767"/>
          </a:xfrm>
          <a:prstGeom prst="rect">
            <a:avLst/>
          </a:prstGeom>
          <a:solidFill>
            <a:schemeClr val="bg2">
              <a:lumMod val="20000"/>
              <a:lumOff val="80000"/>
            </a:schemeClr>
          </a:solidFill>
        </p:spPr>
        <p:txBody>
          <a:bodyPr vert="horz" wrap="square" lIns="0" tIns="0" rIns="0" bIns="0" rtlCol="0">
            <a:noAutofit/>
          </a:bodyPr>
          <a:lstStyle/>
          <a:p>
            <a:r>
              <a:rPr lang="en-US" sz="1500" smtClean="0">
                <a:solidFill>
                  <a:srgbClr val="003C71"/>
                </a:solidFill>
              </a:rPr>
              <a:t>Parking Lot: 87%</a:t>
            </a:r>
            <a:endParaRPr lang="en-US" sz="1500" dirty="0" smtClean="0">
              <a:solidFill>
                <a:srgbClr val="003C71"/>
              </a:solidFill>
            </a:endParaRPr>
          </a:p>
        </p:txBody>
      </p:sp>
      <p:sp>
        <p:nvSpPr>
          <p:cNvPr id="8" name="TextBox 7"/>
          <p:cNvSpPr txBox="1"/>
          <p:nvPr/>
        </p:nvSpPr>
        <p:spPr>
          <a:xfrm>
            <a:off x="1703463" y="2026243"/>
            <a:ext cx="1233467" cy="263764"/>
          </a:xfrm>
          <a:prstGeom prst="rect">
            <a:avLst/>
          </a:prstGeom>
          <a:solidFill>
            <a:schemeClr val="bg2">
              <a:lumMod val="20000"/>
              <a:lumOff val="80000"/>
            </a:schemeClr>
          </a:solidFill>
        </p:spPr>
        <p:txBody>
          <a:bodyPr vert="horz" wrap="square" lIns="0" tIns="0" rIns="0" bIns="0" rtlCol="0">
            <a:noAutofit/>
          </a:bodyPr>
          <a:lstStyle/>
          <a:p>
            <a:r>
              <a:rPr lang="en-US" sz="1500" smtClean="0">
                <a:solidFill>
                  <a:srgbClr val="003C71"/>
                </a:solidFill>
              </a:rPr>
              <a:t>Person: 90% </a:t>
            </a:r>
            <a:endParaRPr lang="en-US" sz="1500" dirty="0" smtClean="0">
              <a:solidFill>
                <a:srgbClr val="003C71"/>
              </a:solidFill>
            </a:endParaRPr>
          </a:p>
        </p:txBody>
      </p:sp>
    </p:spTree>
    <p:extLst>
      <p:ext uri="{BB962C8B-B14F-4D97-AF65-F5344CB8AC3E}">
        <p14:creationId xmlns:p14="http://schemas.microsoft.com/office/powerpoint/2010/main" val="2091860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E2556C5-CE8C-6547-B838-EA80C61A4AF7}" type="slidenum">
              <a:rPr lang="en-US" smtClean="0">
                <a:solidFill>
                  <a:prstClr val="white"/>
                </a:solidFill>
              </a:rPr>
              <a:pPr/>
              <a:t>5</a:t>
            </a:fld>
            <a:endParaRPr lang="en-US" dirty="0">
              <a:solidFill>
                <a:prstClr val="white"/>
              </a:solidFill>
            </a:endParaRPr>
          </a:p>
        </p:txBody>
      </p:sp>
      <p:sp>
        <p:nvSpPr>
          <p:cNvPr id="4" name="Title 3"/>
          <p:cNvSpPr>
            <a:spLocks noGrp="1"/>
          </p:cNvSpPr>
          <p:nvPr>
            <p:ph type="title"/>
          </p:nvPr>
        </p:nvSpPr>
        <p:spPr/>
        <p:txBody>
          <a:bodyPr/>
          <a:lstStyle/>
          <a:p>
            <a:r>
              <a:rPr lang="en-US" dirty="0" smtClean="0"/>
              <a:t>Put it Together!</a:t>
            </a:r>
            <a:endParaRPr lang="en-US" dirty="0"/>
          </a:p>
        </p:txBody>
      </p:sp>
      <p:pic>
        <p:nvPicPr>
          <p:cNvPr id="6"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2147941">
            <a:off x="2510598" y="2255011"/>
            <a:ext cx="2580115" cy="3440154"/>
          </a:xfr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790316">
            <a:off x="5557614" y="1997287"/>
            <a:ext cx="2772337" cy="3696449"/>
          </a:xfrm>
          <a:prstGeom prst="rect">
            <a:avLst/>
          </a:prstGeom>
        </p:spPr>
      </p:pic>
      <p:sp>
        <p:nvSpPr>
          <p:cNvPr id="8" name="TextBox 7"/>
          <p:cNvSpPr txBox="1"/>
          <p:nvPr/>
        </p:nvSpPr>
        <p:spPr>
          <a:xfrm rot="18790316">
            <a:off x="7594872" y="4143045"/>
            <a:ext cx="524582" cy="202744"/>
          </a:xfrm>
          <a:prstGeom prst="rect">
            <a:avLst/>
          </a:prstGeom>
          <a:solidFill>
            <a:schemeClr val="bg2">
              <a:lumMod val="20000"/>
              <a:lumOff val="80000"/>
            </a:schemeClr>
          </a:solidFill>
        </p:spPr>
        <p:txBody>
          <a:bodyPr vert="horz" wrap="square" lIns="0" tIns="0" rIns="0" bIns="0" rtlCol="0">
            <a:noAutofit/>
          </a:bodyPr>
          <a:lstStyle/>
          <a:p>
            <a:r>
              <a:rPr lang="en-US" sz="1500" dirty="0" smtClean="0">
                <a:solidFill>
                  <a:srgbClr val="003C71"/>
                </a:solidFill>
              </a:rPr>
              <a:t>Bike: 92%</a:t>
            </a:r>
          </a:p>
        </p:txBody>
      </p:sp>
      <p:sp>
        <p:nvSpPr>
          <p:cNvPr id="9" name="TextBox 8"/>
          <p:cNvSpPr txBox="1"/>
          <p:nvPr/>
        </p:nvSpPr>
        <p:spPr>
          <a:xfrm rot="18790316">
            <a:off x="6782724" y="2849110"/>
            <a:ext cx="877312" cy="225617"/>
          </a:xfrm>
          <a:prstGeom prst="rect">
            <a:avLst/>
          </a:prstGeom>
          <a:solidFill>
            <a:schemeClr val="bg2">
              <a:lumMod val="20000"/>
              <a:lumOff val="80000"/>
            </a:schemeClr>
          </a:solidFill>
        </p:spPr>
        <p:txBody>
          <a:bodyPr vert="horz" wrap="square" lIns="0" tIns="0" rIns="0" bIns="0" rtlCol="0">
            <a:noAutofit/>
          </a:bodyPr>
          <a:lstStyle/>
          <a:p>
            <a:r>
              <a:rPr lang="en-US" sz="1500" smtClean="0">
                <a:solidFill>
                  <a:srgbClr val="003C71"/>
                </a:solidFill>
              </a:rPr>
              <a:t>Parking Lot: 87%</a:t>
            </a:r>
            <a:endParaRPr lang="en-US" sz="1500" dirty="0" smtClean="0">
              <a:solidFill>
                <a:srgbClr val="003C71"/>
              </a:solidFill>
            </a:endParaRPr>
          </a:p>
        </p:txBody>
      </p:sp>
      <p:sp>
        <p:nvSpPr>
          <p:cNvPr id="10" name="TextBox 9"/>
          <p:cNvSpPr txBox="1"/>
          <p:nvPr/>
        </p:nvSpPr>
        <p:spPr>
          <a:xfrm rot="18790316">
            <a:off x="5660784" y="2664164"/>
            <a:ext cx="721333" cy="213475"/>
          </a:xfrm>
          <a:prstGeom prst="rect">
            <a:avLst/>
          </a:prstGeom>
          <a:solidFill>
            <a:schemeClr val="bg2">
              <a:lumMod val="20000"/>
              <a:lumOff val="80000"/>
            </a:schemeClr>
          </a:solidFill>
        </p:spPr>
        <p:txBody>
          <a:bodyPr vert="horz" wrap="square" lIns="0" tIns="0" rIns="0" bIns="0" rtlCol="0">
            <a:noAutofit/>
          </a:bodyPr>
          <a:lstStyle/>
          <a:p>
            <a:r>
              <a:rPr lang="en-US" sz="1500" dirty="0" smtClean="0">
                <a:solidFill>
                  <a:srgbClr val="003C71"/>
                </a:solidFill>
              </a:rPr>
              <a:t>Person: 90% </a:t>
            </a:r>
          </a:p>
        </p:txBody>
      </p:sp>
      <p:sp>
        <p:nvSpPr>
          <p:cNvPr id="11" name="Lightning Bolt 10"/>
          <p:cNvSpPr/>
          <p:nvPr/>
        </p:nvSpPr>
        <p:spPr>
          <a:xfrm rot="1395924">
            <a:off x="4457070" y="932158"/>
            <a:ext cx="1063255" cy="1531089"/>
          </a:xfrm>
          <a:prstGeom prst="lightningBol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024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Intel </a:t>
            </a:r>
            <a:r>
              <a:rPr lang="en-US" dirty="0" err="1" smtClean="0"/>
              <a:t>IoT</a:t>
            </a:r>
            <a:r>
              <a:rPr lang="en-US" dirty="0" smtClean="0"/>
              <a:t> Overview</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45028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1912408" y="2157959"/>
            <a:ext cx="305737"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194917" y="2132685"/>
            <a:ext cx="0" cy="406400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912408" y="6172524"/>
            <a:ext cx="305737"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194917" y="3925404"/>
            <a:ext cx="2003752"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05944" y="3900685"/>
            <a:ext cx="1864309" cy="6415"/>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787642" y="3925403"/>
            <a:ext cx="1856073"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75045" y="1635352"/>
            <a:ext cx="2560951" cy="410431"/>
          </a:xfrm>
          <a:prstGeom prst="rect">
            <a:avLst/>
          </a:prstGeom>
          <a:noFill/>
        </p:spPr>
        <p:txBody>
          <a:bodyPr wrap="none" lIns="121917" tIns="60959" rIns="121917" bIns="60959" rtlCol="0">
            <a:spAutoFit/>
          </a:bodyPr>
          <a:lstStyle/>
          <a:p>
            <a:pPr algn="ctr" defTabSz="609585"/>
            <a:r>
              <a:rPr lang="en-US" sz="1867" dirty="0">
                <a:solidFill>
                  <a:srgbClr val="003C71"/>
                </a:solidFill>
                <a:latin typeface="Intel Clear Light" charset="0"/>
                <a:ea typeface="Intel Clear Light" charset="0"/>
                <a:cs typeface="Intel Clear Light" charset="0"/>
                <a:sym typeface="Arial"/>
              </a:rPr>
              <a:t>THINGS (ENDPOINTS)</a:t>
            </a:r>
          </a:p>
        </p:txBody>
      </p:sp>
      <p:sp>
        <p:nvSpPr>
          <p:cNvPr id="57" name="TextBox 56"/>
          <p:cNvSpPr txBox="1"/>
          <p:nvPr/>
        </p:nvSpPr>
        <p:spPr>
          <a:xfrm>
            <a:off x="8815323" y="1653659"/>
            <a:ext cx="3147650" cy="410431"/>
          </a:xfrm>
          <a:prstGeom prst="rect">
            <a:avLst/>
          </a:prstGeom>
          <a:noFill/>
        </p:spPr>
        <p:txBody>
          <a:bodyPr wrap="none" lIns="121917" tIns="60959" rIns="121917" bIns="60959" rtlCol="0">
            <a:spAutoFit/>
          </a:bodyPr>
          <a:lstStyle/>
          <a:p>
            <a:pPr algn="ctr" defTabSz="609585"/>
            <a:r>
              <a:rPr lang="en-US" sz="1867" dirty="0">
                <a:solidFill>
                  <a:srgbClr val="003C71"/>
                </a:solidFill>
                <a:latin typeface="Intel Clear Light" charset="0"/>
                <a:ea typeface="Intel Clear Light" charset="0"/>
                <a:cs typeface="Intel Clear Light" charset="0"/>
                <a:sym typeface="Arial"/>
              </a:rPr>
              <a:t>CLOUD-BASED ANALYTICS</a:t>
            </a:r>
          </a:p>
        </p:txBody>
      </p:sp>
      <p:pic>
        <p:nvPicPr>
          <p:cNvPr id="32" name="Picture 31"/>
          <p:cNvPicPr>
            <a:picLocks noChangeAspect="1"/>
          </p:cNvPicPr>
          <p:nvPr/>
        </p:nvPicPr>
        <p:blipFill>
          <a:blip r:embed="rId3"/>
          <a:stretch>
            <a:fillRect/>
          </a:stretch>
        </p:blipFill>
        <p:spPr>
          <a:xfrm>
            <a:off x="1117844" y="5464737"/>
            <a:ext cx="602392" cy="602392"/>
          </a:xfrm>
          <a:prstGeom prst="rect">
            <a:avLst/>
          </a:prstGeom>
        </p:spPr>
      </p:pic>
      <p:sp>
        <p:nvSpPr>
          <p:cNvPr id="29" name="Shape 572"/>
          <p:cNvSpPr txBox="1">
            <a:spLocks/>
          </p:cNvSpPr>
          <p:nvPr/>
        </p:nvSpPr>
        <p:spPr>
          <a:xfrm>
            <a:off x="9163137" y="6432517"/>
            <a:ext cx="2844799" cy="365124"/>
          </a:xfrm>
          <a:prstGeom prst="rect">
            <a:avLst/>
          </a:prstGeom>
          <a:noFill/>
          <a:ln>
            <a:noFill/>
          </a:ln>
        </p:spPr>
        <p:txBody>
          <a:bodyPr lIns="0" tIns="0" rIns="0" bIns="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buSzPct val="25000"/>
            </a:pPr>
            <a:fld id="{00000000-1234-1234-1234-123412341234}" type="slidenum">
              <a:rPr lang="en-US" sz="1067">
                <a:solidFill>
                  <a:prstClr val="white"/>
                </a:solidFill>
                <a:latin typeface="Arial"/>
                <a:ea typeface="Arial"/>
                <a:cs typeface="Arial"/>
                <a:sym typeface="Arial"/>
              </a:rPr>
              <a:pPr algn="r">
                <a:buSzPct val="25000"/>
              </a:pPr>
              <a:t>7</a:t>
            </a:fld>
            <a:endParaRPr lang="en-US" sz="1067" dirty="0">
              <a:solidFill>
                <a:prstClr val="white"/>
              </a:solidFill>
              <a:latin typeface="Arial"/>
              <a:ea typeface="Arial"/>
              <a:cs typeface="Arial"/>
              <a:sym typeface="Arial"/>
            </a:endParaRPr>
          </a:p>
        </p:txBody>
      </p:sp>
      <p:sp>
        <p:nvSpPr>
          <p:cNvPr id="4" name="Rectangle 3"/>
          <p:cNvSpPr/>
          <p:nvPr/>
        </p:nvSpPr>
        <p:spPr>
          <a:xfrm>
            <a:off x="3366017" y="4717875"/>
            <a:ext cx="7631243" cy="880049"/>
          </a:xfrm>
          <a:prstGeom prst="rect">
            <a:avLst/>
          </a:prstGeom>
        </p:spPr>
        <p:txBody>
          <a:bodyPr wrap="square">
            <a:spAutoFit/>
          </a:bodyPr>
          <a:lstStyle/>
          <a:p>
            <a:pPr defTabSz="609585">
              <a:lnSpc>
                <a:spcPct val="80000"/>
              </a:lnSpc>
              <a:spcBef>
                <a:spcPts val="800"/>
              </a:spcBef>
            </a:pPr>
            <a:r>
              <a:rPr lang="en-US" sz="2133" dirty="0">
                <a:solidFill>
                  <a:srgbClr val="0071C5"/>
                </a:solidFill>
                <a:sym typeface="Arial"/>
              </a:rPr>
              <a:t>The Intel® </a:t>
            </a:r>
            <a:r>
              <a:rPr lang="en-US" sz="2133" dirty="0" err="1">
                <a:solidFill>
                  <a:srgbClr val="0071C5"/>
                </a:solidFill>
                <a:sym typeface="Arial"/>
              </a:rPr>
              <a:t>IoT</a:t>
            </a:r>
            <a:r>
              <a:rPr lang="en-US" sz="2133" dirty="0">
                <a:solidFill>
                  <a:srgbClr val="0071C5"/>
                </a:solidFill>
                <a:sym typeface="Arial"/>
              </a:rPr>
              <a:t> Platform: A blueprint for connecting devices into the cloud for developers to better leverage data, customize, and scale</a:t>
            </a:r>
          </a:p>
        </p:txBody>
      </p:sp>
      <p:sp>
        <p:nvSpPr>
          <p:cNvPr id="3" name="Title 2"/>
          <p:cNvSpPr>
            <a:spLocks noGrp="1"/>
          </p:cNvSpPr>
          <p:nvPr>
            <p:ph type="title"/>
          </p:nvPr>
        </p:nvSpPr>
        <p:spPr>
          <a:xfrm>
            <a:off x="607484" y="345941"/>
            <a:ext cx="10972800" cy="1158240"/>
          </a:xfrm>
        </p:spPr>
        <p:txBody>
          <a:bodyPr/>
          <a:lstStyle/>
          <a:p>
            <a:pPr>
              <a:lnSpc>
                <a:spcPct val="80000"/>
              </a:lnSpc>
            </a:pPr>
            <a:r>
              <a:rPr lang="en-US" sz="5333" dirty="0">
                <a:latin typeface="Intel Clear Pro Bold"/>
                <a:cs typeface="Intel Clear Pro Bold"/>
              </a:rPr>
              <a:t>Intel® Architecture Powers</a:t>
            </a:r>
            <a:br>
              <a:rPr lang="en-US" sz="5333" dirty="0">
                <a:latin typeface="Intel Clear Pro Bold"/>
                <a:cs typeface="Intel Clear Pro Bold"/>
              </a:rPr>
            </a:br>
            <a:r>
              <a:rPr lang="en-US" sz="2667" dirty="0">
                <a:solidFill>
                  <a:schemeClr val="accent1"/>
                </a:solidFill>
              </a:rPr>
              <a:t>Endpoints, Gateways, Networks, and Cloud</a:t>
            </a:r>
            <a:r>
              <a:rPr lang="en-US" dirty="0">
                <a:solidFill>
                  <a:schemeClr val="accent1"/>
                </a:solidFill>
              </a:rPr>
              <a:t/>
            </a:r>
            <a:br>
              <a:rPr lang="en-US" dirty="0">
                <a:solidFill>
                  <a:schemeClr val="accent1"/>
                </a:solidFill>
              </a:rPr>
            </a:br>
            <a:endParaRPr lang="en-US" dirty="0">
              <a:solidFill>
                <a:schemeClr val="accent1"/>
              </a:solidFill>
            </a:endParaRPr>
          </a:p>
        </p:txBody>
      </p:sp>
      <p:pic>
        <p:nvPicPr>
          <p:cNvPr id="6" name="Picture 5" descr="IoT-1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3624" y="1729947"/>
            <a:ext cx="1453960" cy="1453960"/>
          </a:xfrm>
          <a:prstGeom prst="rect">
            <a:avLst/>
          </a:prstGeom>
        </p:spPr>
      </p:pic>
      <p:pic>
        <p:nvPicPr>
          <p:cNvPr id="7" name="Picture 6" descr="IoT-0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6845" y="3695337"/>
            <a:ext cx="814632" cy="814632"/>
          </a:xfrm>
          <a:prstGeom prst="rect">
            <a:avLst/>
          </a:prstGeom>
        </p:spPr>
      </p:pic>
      <p:pic>
        <p:nvPicPr>
          <p:cNvPr id="8" name="Picture 7" descr="IoT-1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3604" y="4395261"/>
            <a:ext cx="951947" cy="951947"/>
          </a:xfrm>
          <a:prstGeom prst="rect">
            <a:avLst/>
          </a:prstGeom>
        </p:spPr>
      </p:pic>
      <p:pic>
        <p:nvPicPr>
          <p:cNvPr id="10" name="Picture 9" descr="IoT-1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3300" y="2715760"/>
            <a:ext cx="941403" cy="941403"/>
          </a:xfrm>
          <a:prstGeom prst="rect">
            <a:avLst/>
          </a:prstGeom>
        </p:spPr>
      </p:pic>
      <p:pic>
        <p:nvPicPr>
          <p:cNvPr id="11" name="Picture 10" descr="IoT-1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46384" y="2983928"/>
            <a:ext cx="1316680" cy="1316680"/>
          </a:xfrm>
          <a:prstGeom prst="rect">
            <a:avLst/>
          </a:prstGeom>
        </p:spPr>
      </p:pic>
      <p:pic>
        <p:nvPicPr>
          <p:cNvPr id="12" name="Picture 11" descr="IoT-14.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83193" y="3185298"/>
            <a:ext cx="1334969" cy="1334969"/>
          </a:xfrm>
          <a:prstGeom prst="rect">
            <a:avLst/>
          </a:prstGeom>
        </p:spPr>
      </p:pic>
      <p:pic>
        <p:nvPicPr>
          <p:cNvPr id="13" name="Picture 12" descr="IoT-15.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410815" y="2837459"/>
            <a:ext cx="1801799" cy="1801799"/>
          </a:xfrm>
          <a:prstGeom prst="rect">
            <a:avLst/>
          </a:prstGeom>
        </p:spPr>
      </p:pic>
      <p:sp>
        <p:nvSpPr>
          <p:cNvPr id="55" name="TextBox 54"/>
          <p:cNvSpPr txBox="1"/>
          <p:nvPr/>
        </p:nvSpPr>
        <p:spPr>
          <a:xfrm>
            <a:off x="3896672" y="1653659"/>
            <a:ext cx="1357097" cy="410431"/>
          </a:xfrm>
          <a:prstGeom prst="rect">
            <a:avLst/>
          </a:prstGeom>
          <a:noFill/>
        </p:spPr>
        <p:txBody>
          <a:bodyPr wrap="none" lIns="121917" tIns="60959" rIns="121917" bIns="60959" rtlCol="0">
            <a:spAutoFit/>
          </a:bodyPr>
          <a:lstStyle/>
          <a:p>
            <a:pPr algn="ctr" defTabSz="609585"/>
            <a:r>
              <a:rPr lang="en-US" sz="1867" dirty="0">
                <a:solidFill>
                  <a:srgbClr val="003C71"/>
                </a:solidFill>
                <a:latin typeface="Intel Clear Light" charset="0"/>
                <a:ea typeface="Intel Clear Light" charset="0"/>
                <a:cs typeface="Intel Clear Light" charset="0"/>
                <a:sym typeface="Arial"/>
              </a:rPr>
              <a:t>GATEWAY</a:t>
            </a:r>
          </a:p>
        </p:txBody>
      </p:sp>
      <p:sp>
        <p:nvSpPr>
          <p:cNvPr id="56" name="TextBox 55"/>
          <p:cNvSpPr txBox="1"/>
          <p:nvPr/>
        </p:nvSpPr>
        <p:spPr>
          <a:xfrm>
            <a:off x="6363361" y="1461239"/>
            <a:ext cx="1911736" cy="697753"/>
          </a:xfrm>
          <a:prstGeom prst="rect">
            <a:avLst/>
          </a:prstGeom>
          <a:noFill/>
        </p:spPr>
        <p:txBody>
          <a:bodyPr wrap="none" lIns="121917" tIns="60959" rIns="121917" bIns="60959" rtlCol="0">
            <a:spAutoFit/>
          </a:bodyPr>
          <a:lstStyle/>
          <a:p>
            <a:pPr algn="ctr" defTabSz="609585"/>
            <a:r>
              <a:rPr lang="en-US" sz="1867" dirty="0">
                <a:solidFill>
                  <a:srgbClr val="003C71"/>
                </a:solidFill>
                <a:latin typeface="Intel Clear Light" charset="0"/>
                <a:ea typeface="Intel Clear Light" charset="0"/>
                <a:cs typeface="Intel Clear Light" charset="0"/>
                <a:sym typeface="Arial"/>
              </a:rPr>
              <a:t>NETWORK </a:t>
            </a:r>
          </a:p>
          <a:p>
            <a:pPr algn="ctr" defTabSz="609585"/>
            <a:r>
              <a:rPr lang="en-US" sz="1867" dirty="0">
                <a:solidFill>
                  <a:srgbClr val="003C71"/>
                </a:solidFill>
                <a:latin typeface="Intel Clear Light" charset="0"/>
                <a:ea typeface="Intel Clear Light" charset="0"/>
                <a:cs typeface="Intel Clear Light" charset="0"/>
                <a:sym typeface="Arial"/>
              </a:rPr>
              <a:t>(DATA CENTER)</a:t>
            </a:r>
          </a:p>
        </p:txBody>
      </p:sp>
      <p:sp>
        <p:nvSpPr>
          <p:cNvPr id="2" name="Oval 1"/>
          <p:cNvSpPr/>
          <p:nvPr/>
        </p:nvSpPr>
        <p:spPr>
          <a:xfrm>
            <a:off x="1449895" y="5703473"/>
            <a:ext cx="60959" cy="6095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prstClr val="white"/>
                </a:solidFill>
                <a:sym typeface="Arial"/>
              </a:rPr>
              <a:t> </a:t>
            </a:r>
          </a:p>
        </p:txBody>
      </p:sp>
      <p:sp>
        <p:nvSpPr>
          <p:cNvPr id="24" name="Oval 23"/>
          <p:cNvSpPr/>
          <p:nvPr/>
        </p:nvSpPr>
        <p:spPr>
          <a:xfrm>
            <a:off x="1318662" y="5703473"/>
            <a:ext cx="60959" cy="6095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prstClr val="white"/>
                </a:solidFill>
                <a:sym typeface="Arial"/>
              </a:rPr>
              <a:t> </a:t>
            </a:r>
          </a:p>
        </p:txBody>
      </p:sp>
      <p:sp>
        <p:nvSpPr>
          <p:cNvPr id="25" name="Oval 24"/>
          <p:cNvSpPr/>
          <p:nvPr/>
        </p:nvSpPr>
        <p:spPr>
          <a:xfrm>
            <a:off x="1386395" y="5766973"/>
            <a:ext cx="60959" cy="6095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prstClr val="white"/>
                </a:solidFill>
                <a:sym typeface="Arial"/>
              </a:rPr>
              <a:t> </a:t>
            </a:r>
          </a:p>
        </p:txBody>
      </p:sp>
    </p:spTree>
    <p:extLst>
      <p:ext uri="{BB962C8B-B14F-4D97-AF65-F5344CB8AC3E}">
        <p14:creationId xmlns:p14="http://schemas.microsoft.com/office/powerpoint/2010/main" val="13036552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8</a:t>
            </a:fld>
            <a:endParaRPr lang="en-US" dirty="0">
              <a:solidFill>
                <a:prstClr val="white"/>
              </a:solidFill>
            </a:endParaRPr>
          </a:p>
        </p:txBody>
      </p:sp>
      <p:sp>
        <p:nvSpPr>
          <p:cNvPr id="3" name="Title 2"/>
          <p:cNvSpPr>
            <a:spLocks noGrp="1"/>
          </p:cNvSpPr>
          <p:nvPr>
            <p:ph type="title"/>
          </p:nvPr>
        </p:nvSpPr>
        <p:spPr/>
        <p:txBody>
          <a:bodyPr/>
          <a:lstStyle/>
          <a:p>
            <a:r>
              <a:rPr lang="en-US" dirty="0" smtClean="0"/>
              <a:t>Intel® NUC Gateway</a:t>
            </a:r>
            <a:endParaRPr lang="en-US" dirty="0"/>
          </a:p>
        </p:txBody>
      </p:sp>
      <p:sp>
        <p:nvSpPr>
          <p:cNvPr id="4" name="Content Placeholder 3"/>
          <p:cNvSpPr>
            <a:spLocks noGrp="1"/>
          </p:cNvSpPr>
          <p:nvPr>
            <p:ph sz="quarter" idx="13"/>
          </p:nvPr>
        </p:nvSpPr>
        <p:spPr>
          <a:xfrm>
            <a:off x="402386" y="2075627"/>
            <a:ext cx="4200949" cy="1985013"/>
          </a:xfrm>
        </p:spPr>
        <p:txBody>
          <a:bodyPr/>
          <a:lstStyle/>
          <a:p>
            <a:pPr marL="380990" indent="-380990">
              <a:buFont typeface="Arial" charset="0"/>
              <a:buChar char="•"/>
            </a:pPr>
            <a:r>
              <a:rPr lang="en-US" dirty="0" smtClean="0"/>
              <a:t>Scalable</a:t>
            </a:r>
          </a:p>
          <a:p>
            <a:pPr marL="380990" indent="-380990">
              <a:buFont typeface="Arial" charset="0"/>
              <a:buChar char="•"/>
            </a:pPr>
            <a:r>
              <a:rPr lang="en-US" dirty="0" smtClean="0"/>
              <a:t>Open Source</a:t>
            </a:r>
          </a:p>
          <a:p>
            <a:pPr marL="380990" indent="-380990">
              <a:buFont typeface="Arial" charset="0"/>
              <a:buChar char="•"/>
            </a:pPr>
            <a:r>
              <a:rPr lang="en-US" dirty="0" smtClean="0"/>
              <a:t>Wide Range of Specifications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041" y="1437017"/>
            <a:ext cx="4920239" cy="32741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259" y="4060640"/>
            <a:ext cx="4641148" cy="259948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8103" y="223560"/>
            <a:ext cx="3251200" cy="3251200"/>
          </a:xfrm>
          <a:prstGeom prst="rect">
            <a:avLst/>
          </a:prstGeom>
        </p:spPr>
      </p:pic>
    </p:spTree>
    <p:extLst>
      <p:ext uri="{BB962C8B-B14F-4D97-AF65-F5344CB8AC3E}">
        <p14:creationId xmlns:p14="http://schemas.microsoft.com/office/powerpoint/2010/main" val="32412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Notched Right Arrow 14"/>
          <p:cNvSpPr/>
          <p:nvPr/>
        </p:nvSpPr>
        <p:spPr>
          <a:xfrm>
            <a:off x="1423999" y="2743925"/>
            <a:ext cx="10561609" cy="2658139"/>
          </a:xfrm>
          <a:prstGeom prst="notched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EE2556C5-CE8C-6547-B838-EA80C61A4AF7}" type="slidenum">
              <a:rPr lang="en-US" smtClean="0">
                <a:solidFill>
                  <a:prstClr val="white"/>
                </a:solidFill>
              </a:rPr>
              <a:pPr/>
              <a:t>9</a:t>
            </a:fld>
            <a:endParaRPr lang="en-US" dirty="0">
              <a:solidFill>
                <a:prstClr val="white"/>
              </a:solidFill>
            </a:endParaRPr>
          </a:p>
        </p:txBody>
      </p:sp>
      <p:sp>
        <p:nvSpPr>
          <p:cNvPr id="3" name="Title 2"/>
          <p:cNvSpPr>
            <a:spLocks noGrp="1"/>
          </p:cNvSpPr>
          <p:nvPr>
            <p:ph type="title"/>
          </p:nvPr>
        </p:nvSpPr>
        <p:spPr>
          <a:xfrm>
            <a:off x="607483" y="411797"/>
            <a:ext cx="6888397" cy="689215"/>
          </a:xfrm>
        </p:spPr>
        <p:txBody>
          <a:bodyPr/>
          <a:lstStyle/>
          <a:p>
            <a:r>
              <a:rPr lang="en-US" dirty="0" smtClean="0"/>
              <a:t>Scalable Processing </a:t>
            </a:r>
            <a:endParaRPr lang="en-US" dirty="0"/>
          </a:p>
        </p:txBody>
      </p:sp>
      <p:pic>
        <p:nvPicPr>
          <p:cNvPr id="5" name="Picture 3"/>
          <p:cNvPicPr preferRelativeResize="0">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bwMode="auto">
          <a:xfrm>
            <a:off x="2665406" y="3661579"/>
            <a:ext cx="829871" cy="822832"/>
          </a:xfrm>
          <a:prstGeom prst="rect">
            <a:avLst/>
          </a:prstGeom>
        </p:spPr>
      </p:pic>
      <p:pic>
        <p:nvPicPr>
          <p:cNvPr id="6" name="Picture 5"/>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6656" y="3656279"/>
            <a:ext cx="836296" cy="836296"/>
          </a:xfrm>
          <a:prstGeom prst="rect">
            <a:avLst/>
          </a:prstGeom>
        </p:spPr>
      </p:pic>
      <p:pic>
        <p:nvPicPr>
          <p:cNvPr id="7" name="Picture 6"/>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8206" y="3656279"/>
            <a:ext cx="836296" cy="836296"/>
          </a:xfrm>
          <a:prstGeom prst="rect">
            <a:avLst/>
          </a:prstGeom>
        </p:spPr>
      </p:pic>
      <p:pic>
        <p:nvPicPr>
          <p:cNvPr id="8" name="Picture 7"/>
          <p:cNvPicPr preferRelativeResize="0">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77431" y="3656279"/>
            <a:ext cx="836296" cy="836296"/>
          </a:xfrm>
          <a:prstGeom prst="rect">
            <a:avLst/>
          </a:prstGeom>
        </p:spPr>
      </p:pic>
      <p:pic>
        <p:nvPicPr>
          <p:cNvPr id="10" name="Picture 9"/>
          <p:cNvPicPr preferRelativeResize="0">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95881" y="3656279"/>
            <a:ext cx="836296" cy="836296"/>
          </a:xfrm>
          <a:prstGeom prst="rect">
            <a:avLst/>
          </a:prstGeom>
        </p:spPr>
      </p:pic>
      <p:pic>
        <p:nvPicPr>
          <p:cNvPr id="11" name="Picture 10"/>
          <p:cNvPicPr preferRelativeResize="0">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05106" y="3656279"/>
            <a:ext cx="836296" cy="836296"/>
          </a:xfrm>
          <a:prstGeom prst="rect">
            <a:avLst/>
          </a:prstGeom>
        </p:spPr>
      </p:pic>
      <p:sp>
        <p:nvSpPr>
          <p:cNvPr id="17" name="Content Placeholder 3"/>
          <p:cNvSpPr>
            <a:spLocks noGrp="1"/>
          </p:cNvSpPr>
          <p:nvPr>
            <p:ph sz="quarter" idx="13"/>
          </p:nvPr>
        </p:nvSpPr>
        <p:spPr>
          <a:xfrm>
            <a:off x="876482" y="1432689"/>
            <a:ext cx="6246470" cy="1985013"/>
          </a:xfrm>
        </p:spPr>
        <p:txBody>
          <a:bodyPr/>
          <a:lstStyle/>
          <a:p>
            <a:pPr marL="380990" indent="-380990">
              <a:buFont typeface="Arial" charset="0"/>
              <a:buChar char="•"/>
            </a:pPr>
            <a:r>
              <a:rPr lang="en-US" dirty="0" smtClean="0"/>
              <a:t>From Intel® Atom® to Intel® Core™ i7</a:t>
            </a:r>
          </a:p>
          <a:p>
            <a:pPr marL="380990" indent="-380990">
              <a:buFont typeface="Arial" charset="0"/>
              <a:buChar char="•"/>
            </a:pPr>
            <a:r>
              <a:rPr lang="en-US" dirty="0" smtClean="0"/>
              <a:t>Get just the right amount of compute power at the edge</a:t>
            </a:r>
          </a:p>
        </p:txBody>
      </p:sp>
    </p:spTree>
    <p:extLst>
      <p:ext uri="{BB962C8B-B14F-4D97-AF65-F5344CB8AC3E}">
        <p14:creationId xmlns:p14="http://schemas.microsoft.com/office/powerpoint/2010/main" val="10203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Default Theme">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Default Theme" id="{778C20DA-3F11-4914-B4F8-B6D0BE6B9840}" vid="{5AC7EBA3-FEDD-4B57-93D0-1D3A499CE0FF}"/>
    </a:ext>
  </a:extLst>
</a:theme>
</file>

<file path=ppt/theme/theme2.xml><?xml version="1.0" encoding="utf-8"?>
<a:theme xmlns:a="http://schemas.openxmlformats.org/drawingml/2006/main" name="IS_PPT Template_ClearPro_16x9_051915">
  <a:themeElements>
    <a:clrScheme name="Custom 2">
      <a:dk1>
        <a:sysClr val="windowText" lastClr="000000"/>
      </a:dk1>
      <a:lt1>
        <a:sysClr val="window" lastClr="FFFFFF"/>
      </a:lt1>
      <a:dk2>
        <a:srgbClr val="003C71"/>
      </a:dk2>
      <a:lt2>
        <a:srgbClr val="B1BABF"/>
      </a:lt2>
      <a:accent1>
        <a:srgbClr val="B7D108"/>
      </a:accent1>
      <a:accent2>
        <a:srgbClr val="0071C5"/>
      </a:accent2>
      <a:accent3>
        <a:srgbClr val="009CDA"/>
      </a:accent3>
      <a:accent4>
        <a:srgbClr val="F8D44C"/>
      </a:accent4>
      <a:accent5>
        <a:srgbClr val="FFA400"/>
      </a:accent5>
      <a:accent6>
        <a:srgbClr val="FF4E00"/>
      </a:accent6>
      <a:hlink>
        <a:srgbClr val="C3D600"/>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extLst>
    <a:ext uri="{05A4C25C-085E-4340-85A3-A5531E510DB2}">
      <thm15:themeFamily xmlns:thm15="http://schemas.microsoft.com/office/thememl/2012/main" name="IS_External_Template_ClearPro_16x9.potx [Read-Only]" id="{DE8CA4D7-B7CE-4281-9E50-DCAC1CBA2717}" vid="{5FFEA57A-13F3-41AF-829F-9CB7AF773C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111499</TotalTime>
  <Words>4731</Words>
  <Application>Microsoft Macintosh PowerPoint</Application>
  <PresentationFormat>Widescreen</PresentationFormat>
  <Paragraphs>418</Paragraphs>
  <Slides>37</Slides>
  <Notes>37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Intel Clear</vt:lpstr>
      <vt:lpstr>Intel Clear Light</vt:lpstr>
      <vt:lpstr>Intel Clear Pro</vt:lpstr>
      <vt:lpstr>Intel Clear Pro Bold</vt:lpstr>
      <vt:lpstr>Lucida Grande</vt:lpstr>
      <vt:lpstr>Neo Sans Intel</vt:lpstr>
      <vt:lpstr>Arial</vt:lpstr>
      <vt:lpstr>Calibri</vt:lpstr>
      <vt:lpstr>Wingdings</vt:lpstr>
      <vt:lpstr>1_Default Theme</vt:lpstr>
      <vt:lpstr>IS_PPT Template_ClearPro_16x9_051915</vt:lpstr>
      <vt:lpstr> Visions of clouds: Intel® and AWS*</vt:lpstr>
      <vt:lpstr>Outline </vt:lpstr>
      <vt:lpstr>Computer Vision– Edge</vt:lpstr>
      <vt:lpstr>Computer Vision– Cloud</vt:lpstr>
      <vt:lpstr>Put it Together!</vt:lpstr>
      <vt:lpstr>Intel IoT Overview</vt:lpstr>
      <vt:lpstr>Intel® Architecture Powers Endpoints, Gateways, Networks, and Cloud </vt:lpstr>
      <vt:lpstr>Intel® NUC Gateway</vt:lpstr>
      <vt:lpstr>Scalable Processing </vt:lpstr>
      <vt:lpstr>Open Source Technology</vt:lpstr>
      <vt:lpstr>PowerPoint Presentation</vt:lpstr>
      <vt:lpstr>PowerPoint Presentation</vt:lpstr>
      <vt:lpstr>Code Samples</vt:lpstr>
      <vt:lpstr>Intel Developer Program: Software.intel.com/iot</vt:lpstr>
      <vt:lpstr>AWS Overview</vt:lpstr>
      <vt:lpstr>AWS* - On Demand Cloud Computing </vt:lpstr>
      <vt:lpstr>AWS EC2</vt:lpstr>
      <vt:lpstr>AWS* Lambda</vt:lpstr>
      <vt:lpstr>AWS IoT </vt:lpstr>
      <vt:lpstr>Computer Vision at the edge – Open CV </vt:lpstr>
      <vt:lpstr>Overview </vt:lpstr>
      <vt:lpstr>Open CV Uses</vt:lpstr>
      <vt:lpstr>Sample Code – Find Corner</vt:lpstr>
      <vt:lpstr>Hardware Requirements </vt:lpstr>
      <vt:lpstr>Computer Vision in the Cloud – Rekognition</vt:lpstr>
      <vt:lpstr>Overview</vt:lpstr>
      <vt:lpstr>PowerPoint Presentation</vt:lpstr>
      <vt:lpstr>Overview</vt:lpstr>
      <vt:lpstr>Deep Learning / Neural Networks </vt:lpstr>
      <vt:lpstr>ABCs</vt:lpstr>
      <vt:lpstr>Training?</vt:lpstr>
      <vt:lpstr>Trained Data </vt:lpstr>
      <vt:lpstr>Result</vt:lpstr>
      <vt:lpstr>Edge + Cloud demo!</vt:lpstr>
      <vt:lpstr>PowerPoint Presentation</vt:lpstr>
      <vt:lpstr>Results!</vt:lpstr>
      <vt:lpstr>Questions?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 Control Framework: Intel® and Alexa Skills Kit* Martin Kronberg – Technical Evangelist</dc:title>
  <dc:creator>Microsoft Office User</dc:creator>
  <cp:lastModifiedBy>"Langdon, Paul"</cp:lastModifiedBy>
  <cp:revision>219</cp:revision>
  <dcterms:created xsi:type="dcterms:W3CDTF">2017-03-21T16:06:03Z</dcterms:created>
  <dcterms:modified xsi:type="dcterms:W3CDTF">2017-11-02T00:00:47Z</dcterms:modified>
</cp:coreProperties>
</file>